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2"/>
          </a:solidFill>
        </a:fill>
      </a:tcStyle>
    </a:wholeTbl>
    <a:band2H>
      <a:tcTxStyle b="def" i="def"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7F7F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7F7F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>
              <a:lumOff val="56281"/>
            </a:schemeClr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hape 2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Intro and rundown of presentation.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TalentPulse </a:t>
            </a:r>
            <a:r>
              <a:rPr b="1"/>
              <a:t>manages</a:t>
            </a:r>
            <a:r>
              <a:t> the </a:t>
            </a:r>
            <a:r>
              <a:rPr b="1" u="sng"/>
              <a:t>entire</a:t>
            </a:r>
            <a:r>
              <a:t> Employee Life Cycle — from </a:t>
            </a:r>
            <a:r>
              <a:rPr b="1" u="sng"/>
              <a:t>New Hire</a:t>
            </a:r>
            <a:r>
              <a:t> Surveys — to </a:t>
            </a:r>
            <a:r>
              <a:rPr b="1" u="sng"/>
              <a:t>Exit Interviews  </a:t>
            </a:r>
            <a:r>
              <a:t> — </a:t>
            </a:r>
          </a:p>
          <a:p>
            <a:pPr>
              <a:defRPr sz="2000"/>
            </a:pPr>
            <a:r>
              <a:t>and everything in between.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hape 3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b="1"/>
              <a:t>Raise your hand</a:t>
            </a:r>
            <a:r>
              <a:t> — if you’re a fan of Superman - comics or movies?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Today, our fictional demo (of SMS Texting) takes place in the DC universe at The Daily Planet.</a:t>
            </a:r>
          </a:p>
          <a:p>
            <a:pPr>
              <a:defRPr i="1" sz="2000"/>
            </a:pPr>
            <a:r>
              <a:t>I don’t know if you know this, but The Daily Planet has been a client of Retensa for some time now.</a:t>
            </a:r>
          </a:p>
          <a:p>
            <a:pPr>
              <a:defRPr sz="2000"/>
            </a:pPr>
            <a:r>
              <a:t>They use TalentPulse </a:t>
            </a:r>
            <a:r>
              <a:rPr b="1"/>
              <a:t>everyday</a:t>
            </a:r>
            <a:r>
              <a:t> for their employees.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Well </a:t>
            </a:r>
            <a:r>
              <a:rPr b="1"/>
              <a:t>today</a:t>
            </a:r>
            <a:r>
              <a:t> is a big </a:t>
            </a:r>
            <a:r>
              <a:rPr b="1"/>
              <a:t>day</a:t>
            </a:r>
            <a:r>
              <a:t>, because it </a:t>
            </a:r>
            <a:r>
              <a:rPr b="1" u="sng"/>
              <a:t>happens</a:t>
            </a:r>
            <a:r>
              <a:t> to be Clark Kent’s last day at the Planet.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I </a:t>
            </a:r>
            <a:r>
              <a:rPr b="1"/>
              <a:t>just got authorization</a:t>
            </a:r>
            <a:r>
              <a:t> from HR at the Planet — and they’re going to let us use TalentPulse to send Clark his Exit Interview Survey. Very cool. So let’s do it!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**EXIT SLIDES**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hape 3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u="sng"/>
              <a:t>THIS</a:t>
            </a:r>
            <a:r>
              <a:t> presentation is all about sending </a:t>
            </a:r>
            <a:r>
              <a:rPr u="sng"/>
              <a:t>SMS text messages</a:t>
            </a:r>
            <a:r>
              <a:t>… but there are other cool things Pinpoint can do.</a:t>
            </a:r>
          </a:p>
          <a:p>
            <a:pPr>
              <a:defRPr sz="2000"/>
            </a:pPr>
            <a:r>
              <a:t>One way text uses: airline check-ins, school reminders, package tracking status.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hape 3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examples:</a:t>
            </a:r>
          </a:p>
          <a:p>
            <a:pPr>
              <a:defRPr sz="2000"/>
            </a:pPr>
            <a:r>
              <a:t>T-Mobile survey</a:t>
            </a:r>
          </a:p>
          <a:p>
            <a:pPr>
              <a:defRPr sz="2000"/>
            </a:pPr>
            <a:r>
              <a:t>Bank verifying charge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hape 3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We have clients in 54 countries - so we needed a robust solution that could send texts to the world, not just the US.</a:t>
            </a:r>
          </a:p>
          <a:p>
            <a:pPr>
              <a:defRPr sz="2000"/>
            </a:pPr>
          </a:p>
          <a:p>
            <a:pPr>
              <a:defRPr b="1" i="1" sz="2000"/>
            </a:pPr>
            <a:r>
              <a:t>Talk about each!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hape 4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 sz="2000"/>
            </a:pPr>
            <a:r>
              <a:t>Texting character limit? Although text messages are limited to 160 characters, most modern phones and networks support concatenation and segment and rebuild messages up to 1600 characters.</a:t>
            </a:r>
          </a:p>
          <a:p>
            <a:pPr>
              <a:defRPr b="1" i="1" sz="2000"/>
            </a:pPr>
          </a:p>
          <a:p>
            <a:pPr>
              <a:defRPr b="1" i="1" sz="2000"/>
            </a:pPr>
            <a:r>
              <a:t>Over 200 countries - NOT Cuba, Iran, North Korea, Syria, and Sudan.</a:t>
            </a:r>
          </a:p>
          <a:p>
            <a:pPr>
              <a:defRPr b="1" i="1" sz="2000"/>
            </a:pPr>
          </a:p>
          <a:p>
            <a:pPr>
              <a:defRPr b="1" i="1" sz="2000"/>
            </a:pPr>
            <a:r>
              <a:t>Content Restriction? </a:t>
            </a:r>
          </a:p>
          <a:p>
            <a:pPr>
              <a:defRPr b="1" i="1" sz="2000"/>
            </a:pPr>
            <a:r>
              <a:t>Most countries have restrictions on content</a:t>
            </a:r>
          </a:p>
          <a:p>
            <a:pPr marL="200526" indent="-200526">
              <a:buSzPct val="100000"/>
              <a:buChar char="-"/>
              <a:defRPr b="1" i="1" sz="2000"/>
            </a:pPr>
            <a:r>
              <a:t>Pornographic content</a:t>
            </a:r>
          </a:p>
          <a:p>
            <a:pPr marL="200526" indent="-200526">
              <a:buSzPct val="100000"/>
              <a:buChar char="-"/>
              <a:defRPr b="1" i="1" sz="2000"/>
            </a:pPr>
            <a:r>
              <a:t>Content that has profanity or is hateful</a:t>
            </a:r>
          </a:p>
          <a:p>
            <a:pPr marL="200526" indent="-200526">
              <a:buSzPct val="100000"/>
              <a:buChar char="-"/>
              <a:defRPr b="1" i="1" sz="2000"/>
            </a:pPr>
            <a:r>
              <a:t>Content that depicts or endorses violence</a:t>
            </a:r>
          </a:p>
          <a:p>
            <a:pPr marL="200526" indent="-200526">
              <a:buSzPct val="100000"/>
              <a:buChar char="-"/>
              <a:defRPr b="1" i="1" sz="2000"/>
            </a:pPr>
            <a:r>
              <a:t>Content that endorses illegal drugs</a:t>
            </a:r>
          </a:p>
          <a:p>
            <a:pPr>
              <a:defRPr b="1" i="1" sz="2000"/>
            </a:pPr>
            <a:r>
              <a:t>May be fees involved if it’s reported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hape 4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We use free shared short code for one way texting.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0526" indent="-200526">
              <a:buSzPct val="100000"/>
              <a:buChar char="-"/>
              <a:defRPr sz="2000"/>
            </a:pPr>
            <a:r>
              <a:rPr b="1"/>
              <a:t>Dedicated Short Code</a:t>
            </a:r>
            <a:endParaRPr b="1"/>
          </a:p>
          <a:p>
            <a:pPr marL="200526" indent="-200526">
              <a:buSzPct val="100000"/>
              <a:buChar char="-"/>
              <a:defRPr sz="2000"/>
            </a:pPr>
            <a:r>
              <a:t>Needed if you want people to text you!!</a:t>
            </a:r>
          </a:p>
          <a:p>
            <a:pPr marL="200526" indent="-200526">
              <a:buSzPct val="100000"/>
              <a:buChar char="-"/>
              <a:defRPr sz="2000"/>
            </a:pPr>
            <a:r>
              <a:t>Takes 8-12 weeks to get one</a:t>
            </a:r>
          </a:p>
          <a:p>
            <a:pPr marL="200526" indent="-200526">
              <a:buSzPct val="100000"/>
              <a:buChar char="-"/>
              <a:defRPr sz="2000"/>
            </a:pPr>
            <a:r>
              <a:t>$650 setup fee</a:t>
            </a:r>
          </a:p>
          <a:p>
            <a:pPr marL="200526" indent="-200526">
              <a:buSzPct val="100000"/>
              <a:buChar char="-"/>
              <a:defRPr sz="2000"/>
            </a:pPr>
            <a:r>
              <a:t>$900 monthly fee.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all know that “</a:t>
            </a:r>
            <a:r>
              <a:rPr b="1" u="sng"/>
              <a:t>companies</a:t>
            </a:r>
            <a:r>
              <a:t> are only as </a:t>
            </a:r>
            <a:r>
              <a:rPr b="1" u="sng"/>
              <a:t>good</a:t>
            </a:r>
            <a:r>
              <a:t> as their employees”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" name="Shape 4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-</a:t>
            </a:r>
            <a:r>
              <a:rPr b="1"/>
              <a:t>Long Codes</a:t>
            </a:r>
            <a:r>
              <a:t>: 11 or 12 digit number (includes country code). </a:t>
            </a:r>
          </a:p>
          <a:p>
            <a:pPr>
              <a:defRPr sz="2000"/>
            </a:pPr>
            <a:r>
              <a:t>Amazon doesn't recommend using this if you are sending one way text messages.</a:t>
            </a:r>
          </a:p>
          <a:p>
            <a:pPr>
              <a:defRPr sz="2000"/>
            </a:pPr>
            <a:r>
              <a:t>Must request a long code from Amazon. </a:t>
            </a:r>
          </a:p>
          <a:p>
            <a:pPr>
              <a:defRPr sz="2000"/>
            </a:pPr>
            <a:r>
              <a:t>Limit 1 message per second. </a:t>
            </a:r>
          </a:p>
          <a:p>
            <a:pPr>
              <a:defRPr sz="2000"/>
            </a:pPr>
            <a:r>
              <a:t>Some other restrictions by country.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hape 4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-</a:t>
            </a:r>
            <a:r>
              <a:rPr b="1"/>
              <a:t>Sender IDs</a:t>
            </a:r>
            <a:r>
              <a:t>: A brand or business name. Not supported in US, Canada and China.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hape 4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FOR ONE WAY TEXTING - We use free shared short code.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So we never validate the same number more than once.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hape 4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0526" indent="-200526">
              <a:buSzPct val="100000"/>
              <a:buChar char="•"/>
              <a:defRPr sz="2000"/>
            </a:pPr>
            <a:r>
              <a:t>free number formatting and digit validating for all countries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cool flags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Does NOT determine if mobile or landline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hape 4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What do you have to do to have full access to AWS services inside ColdFusion?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hape 4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</a:p>
          <a:p>
            <a:pPr>
              <a:defRPr sz="2000"/>
            </a:pPr>
            <a:r>
              <a:t>You’re going to need to add the Java SDK into ColdFusion.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1.11 is still preferred method - since Adobe is starting to include that in CF.</a:t>
            </a:r>
          </a:p>
          <a:p>
            <a:pPr>
              <a:defRPr sz="2000"/>
            </a:pPr>
            <a:r>
              <a:t>Brian’s awsPlaybox is also using v1.11.</a:t>
            </a:r>
          </a:p>
          <a:p>
            <a:pPr>
              <a:defRPr sz="2000"/>
            </a:pPr>
            <a:r>
              <a:t>CF 2020 will include AWS Java SDK!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Shape 5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Big shout out to Brian!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Shape 5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Finish up with some wrappers to make life a little easier.</a:t>
            </a:r>
          </a:p>
          <a:p>
            <a:pPr>
              <a:defRPr sz="2000"/>
            </a:pPr>
            <a:r>
              <a:t>Pinpoint will not likely be included in CF 2020.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Retensa helps them </a:t>
            </a:r>
            <a:r>
              <a:rPr b="1" u="sng"/>
              <a:t>retain</a:t>
            </a:r>
            <a:r>
              <a:t> their </a:t>
            </a:r>
            <a:r>
              <a:rPr b="1" u="sng"/>
              <a:t>best</a:t>
            </a:r>
            <a:r>
              <a:t> employees.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TalentPulse is our software, which I’ll be showing you in a few minutes, 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but one of the many things it does is deliver surveys to employees.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One of the challenges we have is to make sure these surveys get delivered to the people we send them to.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Raise your hand if you use chat applications?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Today, chat applications like </a:t>
            </a:r>
            <a:r>
              <a:rPr b="1" u="sng"/>
              <a:t>Slack</a:t>
            </a:r>
            <a:r>
              <a:t>, </a:t>
            </a:r>
            <a:r>
              <a:rPr b="1" u="sng"/>
              <a:t>WhatsApp</a:t>
            </a:r>
            <a:r>
              <a:t>, and </a:t>
            </a:r>
            <a:r>
              <a:rPr b="1" u="sng"/>
              <a:t>iMessage</a:t>
            </a:r>
            <a:r>
              <a:t>, have all made emails somewhat obsolete.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 the best way to reach people nowadays, is with a text.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Think about it —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hape 2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many </a:t>
            </a:r>
            <a:r>
              <a:rPr b="1" u="sng"/>
              <a:t>unanswered</a:t>
            </a:r>
            <a:r>
              <a:t> text messages to you have on your phone right now?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many unanswered </a:t>
            </a:r>
            <a:r>
              <a:rPr b="1" u="sng"/>
              <a:t>emails</a:t>
            </a:r>
            <a:r>
              <a:t> do you have?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u="sng"/>
              <a:t>Raise you hand</a:t>
            </a:r>
            <a:r>
              <a:t> - if you have more unanswered emails?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Receiving a survey in a </a:t>
            </a:r>
            <a:r>
              <a:rPr b="1" u="sng"/>
              <a:t>Text</a:t>
            </a:r>
            <a:r>
              <a:t> is definitely more convenient for a lot of people, so we made it a priority in our software.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spcBef>
                <a:spcPts val="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Today, I’m excited to share with you our SMS Texting solution, which uses </a:t>
            </a:r>
            <a:r>
              <a:rPr b="1" u="sng"/>
              <a:t>ColdFusion</a:t>
            </a:r>
            <a:r>
              <a:t> and </a:t>
            </a:r>
            <a:r>
              <a:rPr b="1" u="sng"/>
              <a:t>Amazon Pinpoint</a:t>
            </a:r>
            <a:r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Our software is called </a:t>
            </a:r>
            <a:r>
              <a:rPr b="1"/>
              <a:t>TalentPulse</a:t>
            </a:r>
            <a:r>
              <a:t> — and the people that use it are HR and Talent Management depts.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Raise your hand </a:t>
            </a:r>
            <a:r>
              <a:t>— if you’ve ever taken an employee survey? 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Ever wonder what happens to all of your answers?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 HR depts WANT to do something with them — but the last generation of survey software kind of sucks.</a:t>
            </a:r>
            <a:b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 we built a platform that automates the collection of feedback — and streamlines the reporting of it.</a:t>
            </a:r>
          </a:p>
          <a:p>
            <a:pPr defTabSz="457200">
              <a:lnSpc>
                <a:spcPct val="117999"/>
              </a:lnSpc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 now instead of HR depts spending weeks struggling to make sense of the data — using Excel or whatever — They can take action faster and easier.  And translate your answers into meaningful change at your company.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hape 3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We currently have clients in 54 countries and in 12 languages.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retensa.com/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retensa.com/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" name="TextBox 6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28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pic>
        <p:nvPicPr>
          <p:cNvPr id="29" name="Picture 9" descr="Picture 9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463" y="1104272"/>
            <a:ext cx="4829463" cy="575372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4402887" y="1761066"/>
            <a:ext cx="7789113" cy="1745448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4402885" y="3591564"/>
            <a:ext cx="7789114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56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 1"/>
          <p:cNvSpPr/>
          <p:nvPr/>
        </p:nvSpPr>
        <p:spPr>
          <a:xfrm>
            <a:off x="-23520" y="-8879"/>
            <a:ext cx="12227984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Title Text"/>
          <p:cNvSpPr txBox="1"/>
          <p:nvPr>
            <p:ph type="title"/>
          </p:nvPr>
        </p:nvSpPr>
        <p:spPr>
          <a:xfrm>
            <a:off x="0" y="201527"/>
            <a:ext cx="12192000" cy="141360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30000"/>
              </a:lnSpc>
              <a:defRPr b="1" spc="300" sz="3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TextBox 9"/>
          <p:cNvSpPr txBox="1"/>
          <p:nvPr/>
        </p:nvSpPr>
        <p:spPr>
          <a:xfrm>
            <a:off x="6953956" y="6393962"/>
            <a:ext cx="389466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3F40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64" name="TextBox 3"/>
          <p:cNvSpPr txBox="1"/>
          <p:nvPr/>
        </p:nvSpPr>
        <p:spPr>
          <a:xfrm>
            <a:off x="201085" y="6393962"/>
            <a:ext cx="484504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3F40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pic>
        <p:nvPicPr>
          <p:cNvPr id="165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73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xfrm>
            <a:off x="0" y="1"/>
            <a:ext cx="12192000" cy="52923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188158" y="713902"/>
            <a:ext cx="11830385" cy="5301735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AutoNum type="arabicPeriod" startAt="1"/>
            </a:lvl1pPr>
            <a:lvl2pPr marL="965200" indent="-508000">
              <a:buFontTx/>
              <a:buAutoNum type="alphaLcPeriod" startAt="1"/>
            </a:lvl2pPr>
            <a:lvl3pPr marL="1295400" indent="-381000">
              <a:buFontTx/>
              <a:buAutoNum type="romanLcPeriod" startAt="1"/>
            </a:lvl3pPr>
            <a:lvl4pPr marL="1800225" indent="-428625">
              <a:buFontTx/>
              <a:buAutoNum type="arabicPeriod" startAt="1"/>
            </a:lvl4pPr>
            <a:lvl5pPr marL="2237014" indent="-408214">
              <a:buFontTx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87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200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Picture 9" descr="Picture 9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Body Level One…"/>
          <p:cNvSpPr txBox="1"/>
          <p:nvPr>
            <p:ph type="body" idx="1"/>
          </p:nvPr>
        </p:nvSpPr>
        <p:spPr>
          <a:xfrm>
            <a:off x="188158" y="713902"/>
            <a:ext cx="11830385" cy="5301735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AutoNum type="arabicPeriod" startAt="1"/>
            </a:lvl1pPr>
            <a:lvl2pPr marL="965200" indent="-508000">
              <a:buFontTx/>
              <a:buAutoNum type="alphaLcPeriod" startAt="1"/>
            </a:lvl2pPr>
            <a:lvl3pPr marL="1295400" indent="-381000">
              <a:buFontTx/>
              <a:buAutoNum type="romanLcPeriod" startAt="1"/>
            </a:lvl3pPr>
            <a:lvl4pPr marL="1800225" indent="-428625">
              <a:buFontTx/>
              <a:buAutoNum type="arabicPeriod" startAt="1"/>
            </a:lvl4pPr>
            <a:lvl5pPr marL="2237014" indent="-408214">
              <a:buFontTx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Title Text"/>
          <p:cNvSpPr txBox="1"/>
          <p:nvPr>
            <p:ph type="title"/>
          </p:nvPr>
        </p:nvSpPr>
        <p:spPr>
          <a:xfrm>
            <a:off x="0" y="-3214"/>
            <a:ext cx="12018544" cy="56984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212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le Text"/>
          <p:cNvSpPr txBox="1"/>
          <p:nvPr>
            <p:ph type="title"/>
          </p:nvPr>
        </p:nvSpPr>
        <p:spPr>
          <a:xfrm>
            <a:off x="0" y="1"/>
            <a:ext cx="12192000" cy="5715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225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le Text"/>
          <p:cNvSpPr txBox="1"/>
          <p:nvPr>
            <p:ph type="title"/>
          </p:nvPr>
        </p:nvSpPr>
        <p:spPr>
          <a:xfrm>
            <a:off x="-2" y="1"/>
            <a:ext cx="12179301" cy="5715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quarter" idx="1"/>
          </p:nvPr>
        </p:nvSpPr>
        <p:spPr>
          <a:xfrm>
            <a:off x="177504" y="1023519"/>
            <a:ext cx="5796488" cy="66756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Text Placeholder 4"/>
          <p:cNvSpPr/>
          <p:nvPr>
            <p:ph type="body" sz="quarter" idx="13"/>
          </p:nvPr>
        </p:nvSpPr>
        <p:spPr>
          <a:xfrm>
            <a:off x="6279746" y="1023519"/>
            <a:ext cx="5738798" cy="66756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240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2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tle Text"/>
          <p:cNvSpPr txBox="1"/>
          <p:nvPr>
            <p:ph type="title"/>
          </p:nvPr>
        </p:nvSpPr>
        <p:spPr>
          <a:xfrm>
            <a:off x="0" y="1"/>
            <a:ext cx="12192000" cy="5715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6" name="Body Level One…"/>
          <p:cNvSpPr txBox="1"/>
          <p:nvPr>
            <p:ph type="body" sz="half" idx="1"/>
          </p:nvPr>
        </p:nvSpPr>
        <p:spPr>
          <a:xfrm>
            <a:off x="180739" y="685801"/>
            <a:ext cx="5775563" cy="534778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buChar char="―"/>
              <a:defRPr sz="2800"/>
            </a:lvl2pPr>
            <a:lvl3pPr marL="1554479" indent="-640079">
              <a:spcBef>
                <a:spcPts val="600"/>
              </a:spcBef>
              <a:defRPr sz="2800"/>
            </a:lvl3pPr>
            <a:lvl4pPr marL="1993900" indent="-622300">
              <a:spcBef>
                <a:spcPts val="600"/>
              </a:spcBef>
              <a:buChar char="−"/>
              <a:defRPr sz="2800"/>
            </a:lvl4pPr>
            <a:lvl5pPr marL="2273300" indent="-444500">
              <a:spcBef>
                <a:spcPts val="600"/>
              </a:spcBef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Text"/>
          <p:cNvSpPr txBox="1"/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defRPr spc="0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-3463" y="3757"/>
            <a:ext cx="12192001" cy="6854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" name="TextBox 6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43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pic>
        <p:nvPicPr>
          <p:cNvPr id="44" name="Picture 9" descr="Picture 9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463" y="1120063"/>
            <a:ext cx="4829463" cy="57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itle Text"/>
          <p:cNvSpPr txBox="1"/>
          <p:nvPr>
            <p:ph type="title"/>
          </p:nvPr>
        </p:nvSpPr>
        <p:spPr>
          <a:xfrm>
            <a:off x="4402887" y="1761068"/>
            <a:ext cx="7785649" cy="1745447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402887" y="3594296"/>
            <a:ext cx="778565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58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" name="Picture 9" descr="Picture 9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Body Level One…"/>
          <p:cNvSpPr txBox="1"/>
          <p:nvPr>
            <p:ph type="body" idx="1"/>
          </p:nvPr>
        </p:nvSpPr>
        <p:spPr>
          <a:xfrm>
            <a:off x="188158" y="713902"/>
            <a:ext cx="11830385" cy="5301735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AutoNum type="arabicPeriod" startAt="1"/>
            </a:lvl1pPr>
            <a:lvl2pPr marL="965200" indent="-508000">
              <a:buFontTx/>
              <a:buAutoNum type="alphaLcPeriod" startAt="1"/>
            </a:lvl2pPr>
            <a:lvl3pPr marL="1295400" indent="-381000">
              <a:buFontTx/>
              <a:buAutoNum type="romanLcPeriod" startAt="1"/>
            </a:lvl3pPr>
            <a:lvl4pPr marL="1800225" indent="-428625">
              <a:buFontTx/>
              <a:buAutoNum type="arabicPeriod" startAt="1"/>
            </a:lvl4pPr>
            <a:lvl5pPr marL="2237014" indent="-408214">
              <a:buFontTx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0" y="-3214"/>
            <a:ext cx="12018544" cy="56984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0" r="9899" b="46"/>
          <a:stretch>
            <a:fillRect/>
          </a:stretch>
        </p:blipFill>
        <p:spPr>
          <a:xfrm>
            <a:off x="197" y="422755"/>
            <a:ext cx="12185530" cy="615057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/>
          <p:nvPr>
            <p:ph type="title"/>
          </p:nvPr>
        </p:nvSpPr>
        <p:spPr>
          <a:xfrm>
            <a:off x="0" y="2144437"/>
            <a:ext cx="12192000" cy="2622296"/>
          </a:xfrm>
          <a:prstGeom prst="rect">
            <a:avLst/>
          </a:prstGeom>
        </p:spPr>
        <p:txBody>
          <a:bodyPr anchor="t"/>
          <a:lstStyle>
            <a:lvl1pPr algn="ctr">
              <a:defRPr sz="8000">
                <a:latin typeface="Engravers' Gothic"/>
                <a:ea typeface="Engravers' Gothic"/>
                <a:cs typeface="Engravers' Gothic"/>
                <a:sym typeface="Engravers'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72" name="TextBox 6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itle Text"/>
          <p:cNvSpPr txBox="1"/>
          <p:nvPr>
            <p:ph type="title"/>
          </p:nvPr>
        </p:nvSpPr>
        <p:spPr>
          <a:xfrm>
            <a:off x="0" y="-3214"/>
            <a:ext cx="12018544" cy="56984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84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" name="Picture 5" descr="Picture 5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le 1"/>
          <p:cNvSpPr txBox="1"/>
          <p:nvPr/>
        </p:nvSpPr>
        <p:spPr>
          <a:xfrm>
            <a:off x="-2" y="1"/>
            <a:ext cx="11967635" cy="56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defRPr spc="10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95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96" name="TextBox 8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" name="Picture 10" descr="Picture 10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6184901" y="685801"/>
            <a:ext cx="5833645" cy="534747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buChar char="―"/>
              <a:defRPr sz="2800"/>
            </a:lvl2pPr>
            <a:lvl3pPr marL="1554479" indent="-640079">
              <a:spcBef>
                <a:spcPts val="600"/>
              </a:spcBef>
              <a:defRPr sz="2800"/>
            </a:lvl3pPr>
            <a:lvl4pPr marL="1905000" indent="-533400">
              <a:spcBef>
                <a:spcPts val="600"/>
              </a:spcBef>
              <a:buChar char="−"/>
              <a:defRPr sz="2800"/>
            </a:lvl4pPr>
            <a:lvl5pPr marL="2273300" indent="-444500">
              <a:spcBef>
                <a:spcPts val="600"/>
              </a:spcBef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Body Level One…"/>
          <p:cNvSpPr txBox="1"/>
          <p:nvPr>
            <p:ph type="body" sz="quarter" idx="1"/>
          </p:nvPr>
        </p:nvSpPr>
        <p:spPr>
          <a:xfrm>
            <a:off x="177504" y="1023519"/>
            <a:ext cx="5796488" cy="66756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Text Placeholder 4"/>
          <p:cNvSpPr/>
          <p:nvPr>
            <p:ph type="body" sz="quarter" idx="13"/>
          </p:nvPr>
        </p:nvSpPr>
        <p:spPr>
          <a:xfrm>
            <a:off x="6279746" y="1023519"/>
            <a:ext cx="5738798" cy="66756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</a:p>
        </p:txBody>
      </p:sp>
      <p:sp>
        <p:nvSpPr>
          <p:cNvPr id="109" name="Title 1"/>
          <p:cNvSpPr txBox="1"/>
          <p:nvPr/>
        </p:nvSpPr>
        <p:spPr>
          <a:xfrm>
            <a:off x="-2" y="1"/>
            <a:ext cx="11967635" cy="56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defRPr spc="10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10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11" name="TextBox 10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" name="Picture 12" descr="Picture 1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/>
          <p:nvPr>
            <p:ph type="title"/>
          </p:nvPr>
        </p:nvSpPr>
        <p:spPr>
          <a:xfrm>
            <a:off x="188158" y="123488"/>
            <a:ext cx="4432528" cy="1129034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idx="1"/>
          </p:nvPr>
        </p:nvSpPr>
        <p:spPr>
          <a:xfrm>
            <a:off x="4766733" y="123488"/>
            <a:ext cx="7251811" cy="6002677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1045028" indent="-587828">
              <a:spcBef>
                <a:spcPts val="700"/>
              </a:spcBef>
              <a:buAutoNum type="arabicPeriod" startAt="1"/>
              <a:defRPr sz="3200"/>
            </a:lvl2pPr>
            <a:lvl3pPr marL="1524000" indent="-609600">
              <a:spcBef>
                <a:spcPts val="700"/>
              </a:spcBef>
              <a:buAutoNum type="alphaLcPeriod" startAt="1"/>
              <a:defRPr sz="3200"/>
            </a:lvl3pPr>
            <a:lvl4pPr marL="2194560" indent="-822960">
              <a:spcBef>
                <a:spcPts val="700"/>
              </a:spcBef>
              <a:buAutoNum type="romanLcPeriod" startAt="1"/>
              <a:defRPr sz="3200"/>
            </a:lvl4pPr>
            <a:lvl5pPr marL="2377439" indent="-548639">
              <a:spcBef>
                <a:spcPts val="700"/>
              </a:spcBef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24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" name="Picture 9" descr="Picture 9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 Placeholder 3"/>
          <p:cNvSpPr/>
          <p:nvPr>
            <p:ph type="body" sz="half" idx="13"/>
          </p:nvPr>
        </p:nvSpPr>
        <p:spPr>
          <a:xfrm>
            <a:off x="188157" y="1376010"/>
            <a:ext cx="4432529" cy="475015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4906728"/>
            <a:ext cx="4402887" cy="19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icture Placeholder 2"/>
          <p:cNvSpPr/>
          <p:nvPr>
            <p:ph type="pic" idx="13"/>
          </p:nvPr>
        </p:nvSpPr>
        <p:spPr>
          <a:xfrm>
            <a:off x="1787493" y="396205"/>
            <a:ext cx="8584673" cy="406700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6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137" name="TextBox 7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Picture 9" descr="Picture 9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Body Level One…"/>
          <p:cNvSpPr txBox="1"/>
          <p:nvPr>
            <p:ph type="body" sz="quarter" idx="1"/>
          </p:nvPr>
        </p:nvSpPr>
        <p:spPr>
          <a:xfrm>
            <a:off x="2389716" y="5243850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xfrm>
            <a:off x="2389716" y="4606549"/>
            <a:ext cx="7315201" cy="566739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hyperlink" Target="http://www.retensa.com/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exitpro.com/" TargetMode="External"/><Relationship Id="rId6" Type="http://schemas.openxmlformats.org/officeDocument/2006/relationships/hyperlink" Target="http://www.talentpulse.com/" TargetMode="External"/><Relationship Id="rId7" Type="http://schemas.openxmlformats.org/officeDocument/2006/relationships/hyperlink" Target="https://retensa.com/" TargetMode="Externa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hyperlink" Target="https://twitter.com/retensa" TargetMode="External"/><Relationship Id="rId12" Type="http://schemas.openxmlformats.org/officeDocument/2006/relationships/image" Target="../media/image5.png"/><Relationship Id="rId13" Type="http://schemas.openxmlformats.org/officeDocument/2006/relationships/hyperlink" Target="https://www.linkedin.com/company/retensa" TargetMode="External"/><Relationship Id="rId14" Type="http://schemas.openxmlformats.org/officeDocument/2006/relationships/image" Target="../media/image6.png"/><Relationship Id="rId15" Type="http://schemas.openxmlformats.org/officeDocument/2006/relationships/slideLayout" Target="../slideLayouts/slideLayout1.xml"/><Relationship Id="rId16" Type="http://schemas.openxmlformats.org/officeDocument/2006/relationships/slideLayout" Target="../slideLayouts/slideLayout2.xml"/><Relationship Id="rId17" Type="http://schemas.openxmlformats.org/officeDocument/2006/relationships/slideLayout" Target="../slideLayouts/slideLayout3.xml"/><Relationship Id="rId18" Type="http://schemas.openxmlformats.org/officeDocument/2006/relationships/slideLayout" Target="../slideLayouts/slideLayout4.xml"/><Relationship Id="rId19" Type="http://schemas.openxmlformats.org/officeDocument/2006/relationships/slideLayout" Target="../slideLayouts/slideLayout5.xml"/><Relationship Id="rId20" Type="http://schemas.openxmlformats.org/officeDocument/2006/relationships/slideLayout" Target="../slideLayouts/slideLayout6.xml"/><Relationship Id="rId21" Type="http://schemas.openxmlformats.org/officeDocument/2006/relationships/slideLayout" Target="../slideLayouts/slideLayout7.xml"/><Relationship Id="rId22" Type="http://schemas.openxmlformats.org/officeDocument/2006/relationships/slideLayout" Target="../slideLayouts/slideLayout8.xml"/><Relationship Id="rId23" Type="http://schemas.openxmlformats.org/officeDocument/2006/relationships/slideLayout" Target="../slideLayouts/slideLayout9.xml"/><Relationship Id="rId24" Type="http://schemas.openxmlformats.org/officeDocument/2006/relationships/slideLayout" Target="../slideLayouts/slideLayout10.xml"/><Relationship Id="rId25" Type="http://schemas.openxmlformats.org/officeDocument/2006/relationships/slideLayout" Target="../slideLayouts/slideLayout11.xml"/><Relationship Id="rId26" Type="http://schemas.openxmlformats.org/officeDocument/2006/relationships/slideLayout" Target="../slideLayouts/slideLayout12.xml"/><Relationship Id="rId27" Type="http://schemas.openxmlformats.org/officeDocument/2006/relationships/slideLayout" Target="../slideLayouts/slideLayout13.xml"/><Relationship Id="rId28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15.xml"/><Relationship Id="rId3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17.xml"/><Relationship Id="rId32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5949245" y="6393962"/>
            <a:ext cx="488808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Retensa: Talent Technology Solutions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1085" y="6393962"/>
            <a:ext cx="48450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www.retensa.com  |  212.545.1280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1580" t="0" r="0" b="71548"/>
          <a:stretch>
            <a:fillRect/>
          </a:stretch>
        </p:blipFill>
        <p:spPr>
          <a:xfrm>
            <a:off x="0" y="5086934"/>
            <a:ext cx="3996267" cy="177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8" descr="Picture 8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67372" y="6311543"/>
            <a:ext cx="456639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3" y="1104272"/>
            <a:ext cx="4829463" cy="57537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12"/>
          <p:cNvSpPr txBox="1"/>
          <p:nvPr/>
        </p:nvSpPr>
        <p:spPr>
          <a:xfrm>
            <a:off x="5899641" y="1593909"/>
            <a:ext cx="5753516" cy="40233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Discover the next generation of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Talent Management solutions: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lnSpc>
                <a:spcPct val="11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lnSpc>
                <a:spcPct val="110000"/>
              </a:lnSpc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Exit Interview and Separation Management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lnSpc>
                <a:spcPct val="110000"/>
              </a:lnSpc>
              <a:defRPr sz="2000">
                <a:solidFill>
                  <a:srgbClr val="AA94D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5" invalidUrl="" action="" tgtFrame="" tooltip="" history="1" highlightClick="0" endSnd="0"/>
              </a:rPr>
              <a:t>www.TalentPulse.com</a:t>
            </a:r>
          </a:p>
          <a:p>
            <a:pPr>
              <a:lnSpc>
                <a:spcPct val="110000"/>
              </a:lnSpc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</a:p>
          <a:p>
            <a:pPr>
              <a:lnSpc>
                <a:spcPct val="110000"/>
              </a:lnSpc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Employee Feedback Platform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defTabSz="457200">
              <a:lnSpc>
                <a:spcPct val="110000"/>
              </a:lnSpc>
              <a:defRPr sz="2000">
                <a:solidFill>
                  <a:srgbClr val="AA94D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6" invalidUrl="" action="" tgtFrame="" tooltip="" history="1" highlightClick="0" endSnd="0"/>
              </a:rPr>
              <a:t>www.talentpulse.com</a:t>
            </a:r>
          </a:p>
          <a:p>
            <a:pPr>
              <a:lnSpc>
                <a:spcPct val="110000"/>
              </a:lnSpc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</a:p>
          <a:p>
            <a:pPr>
              <a:lnSpc>
                <a:spcPct val="110000"/>
              </a:lnSpc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Employee Retention Strategies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defTabSz="457200">
              <a:lnSpc>
                <a:spcPct val="110000"/>
              </a:lnSpc>
              <a:defRPr sz="2000">
                <a:solidFill>
                  <a:srgbClr val="AA94D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7" invalidUrl="" action="" tgtFrame="" tooltip="" history="1" highlightClick="0" endSnd="0"/>
              </a:rPr>
              <a:t>www.retensa.com</a:t>
            </a:r>
          </a:p>
        </p:txBody>
      </p:sp>
      <p:pic>
        <p:nvPicPr>
          <p:cNvPr id="10" name="Picture 9" descr="Picture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03463" y="4628233"/>
            <a:ext cx="207702" cy="263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Picture 1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86153" y="3689075"/>
            <a:ext cx="242319" cy="236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Picture 1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75139" y="2621937"/>
            <a:ext cx="264348" cy="276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3"/>
          <p:cNvGrpSpPr/>
          <p:nvPr/>
        </p:nvGrpSpPr>
        <p:grpSpPr>
          <a:xfrm>
            <a:off x="836222" y="2145677"/>
            <a:ext cx="3316272" cy="1614326"/>
            <a:chOff x="0" y="0"/>
            <a:chExt cx="3316270" cy="1614325"/>
          </a:xfrm>
        </p:grpSpPr>
        <p:sp>
          <p:nvSpPr>
            <p:cNvPr id="13" name="TextBox 14"/>
            <p:cNvSpPr txBox="1"/>
            <p:nvPr/>
          </p:nvSpPr>
          <p:spPr>
            <a:xfrm>
              <a:off x="-1" y="-1"/>
              <a:ext cx="3316272" cy="1437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pc="150" sz="4400">
                  <a:solidFill>
                    <a:srgbClr val="595959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lvl1pPr>
            </a:lstStyle>
            <a:p>
              <a:pPr/>
              <a:r>
                <a:t>THANK YOU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79650" y="377950"/>
              <a:ext cx="1756970" cy="1236376"/>
              <a:chOff x="0" y="0"/>
              <a:chExt cx="1756969" cy="1236374"/>
            </a:xfrm>
          </p:grpSpPr>
          <p:pic>
            <p:nvPicPr>
              <p:cNvPr id="14" name="Picture 16" descr="Picture 16">
                <a:hlinkClick r:id="rId1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19602" t="11070" r="51639" b="0"/>
              <a:stretch>
                <a:fillRect/>
              </a:stretch>
            </p:blipFill>
            <p:spPr>
              <a:xfrm>
                <a:off x="0" y="266845"/>
                <a:ext cx="823640" cy="880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Picture 17" descr="Picture 17">
                <a:hlinkClick r:id="rId1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5429" t="0" r="0" b="0"/>
              <a:stretch>
                <a:fillRect/>
              </a:stretch>
            </p:blipFill>
            <p:spPr>
              <a:xfrm>
                <a:off x="607471" y="0"/>
                <a:ext cx="1149499" cy="12363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8" name="Title 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661" r:id="rId27"/>
    <p:sldLayoutId id="2147483662" r:id="rId28"/>
    <p:sldLayoutId id="2147483663" r:id="rId29"/>
    <p:sldLayoutId id="2147483664" r:id="rId30"/>
    <p:sldLayoutId id="2147483665" r:id="rId31"/>
    <p:sldLayoutId id="2147483666" r:id="rId32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50" strike="noStrike" sz="28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774700" marR="0" indent="-3175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1168400" marR="0" indent="-2540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1657350" marR="0" indent="-28575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2155371" marR="0" indent="-326571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25146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29718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34290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38862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Segoe UI Light"/>
          <a:ea typeface="Segoe UI Light"/>
          <a:cs typeface="Segoe UI Light"/>
          <a:sym typeface="Segoe UI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aws.amazon.com/pinpoint/features" TargetMode="External"/><Relationship Id="rId3" Type="http://schemas.openxmlformats.org/officeDocument/2006/relationships/image" Target="../media/image1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aws.amazon.com/pinpoint/features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3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hyperlink" Target="http://aws.amazon.com/pinpoint/features" TargetMode="External"/><Relationship Id="rId5" Type="http://schemas.openxmlformats.org/officeDocument/2006/relationships/image" Target="../media/image14.tif"/><Relationship Id="rId6" Type="http://schemas.openxmlformats.org/officeDocument/2006/relationships/image" Target="../media/image1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hyperlink" Target="http://aws.amazon.com/pinpoint/features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hyperlink" Target="https://docs.aws.amazon.com/pinpoint/latest/userguide/channels-sms-countries.html" TargetMode="External"/><Relationship Id="rId5" Type="http://schemas.openxmlformats.org/officeDocument/2006/relationships/hyperlink" Target="http://aws.amazon.com/pinpoint/pricing" TargetMode="External"/><Relationship Id="rId6" Type="http://schemas.openxmlformats.org/officeDocument/2006/relationships/image" Target="../media/image16.tif"/><Relationship Id="rId7" Type="http://schemas.openxmlformats.org/officeDocument/2006/relationships/image" Target="../media/image17.tif"/><Relationship Id="rId8" Type="http://schemas.openxmlformats.org/officeDocument/2006/relationships/image" Target="../media/image18.tif"/><Relationship Id="rId9" Type="http://schemas.openxmlformats.org/officeDocument/2006/relationships/image" Target="../media/image19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0.tif"/><Relationship Id="rId5" Type="http://schemas.openxmlformats.org/officeDocument/2006/relationships/image" Target="../media/image16.tif"/><Relationship Id="rId6" Type="http://schemas.openxmlformats.org/officeDocument/2006/relationships/image" Target="../media/image2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tif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tif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6.tif"/><Relationship Id="rId5" Type="http://schemas.openxmlformats.org/officeDocument/2006/relationships/image" Target="../media/image27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8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tif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tif"/><Relationship Id="rId4" Type="http://schemas.openxmlformats.org/officeDocument/2006/relationships/image" Target="../media/image14.png"/><Relationship Id="rId5" Type="http://schemas.openxmlformats.org/officeDocument/2006/relationships/image" Target="../media/image17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tif"/><Relationship Id="rId4" Type="http://schemas.openxmlformats.org/officeDocument/2006/relationships/image" Target="../media/image14.png"/><Relationship Id="rId5" Type="http://schemas.openxmlformats.org/officeDocument/2006/relationships/hyperlink" Target="http://intl-tel-input.com" TargetMode="External"/><Relationship Id="rId6" Type="http://schemas.openxmlformats.org/officeDocument/2006/relationships/image" Target="../media/image3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aws.amazon.com/sdk-for-java" TargetMode="External"/><Relationship Id="rId4" Type="http://schemas.openxmlformats.org/officeDocument/2006/relationships/image" Target="../media/image1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aws.amazon.com/sdk-for-java" TargetMode="External"/><Relationship Id="rId4" Type="http://schemas.openxmlformats.org/officeDocument/2006/relationships/image" Target="../media/image33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tif"/><Relationship Id="rId4" Type="http://schemas.openxmlformats.org/officeDocument/2006/relationships/hyperlink" Target="http://github.com/brianklaas/awsPlaybox" TargetMode="External"/><Relationship Id="rId5" Type="http://schemas.openxmlformats.org/officeDocument/2006/relationships/hyperlink" Target="http://brianklaas.net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36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mailto:gregstanley1@gmail.com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://gregstanley.com/pinpoint/" TargetMode="External"/><Relationship Id="rId8" Type="http://schemas.openxmlformats.org/officeDocument/2006/relationships/hyperlink" Target="http://www.talentpulse.com/" TargetMode="External"/><Relationship Id="rId9" Type="http://schemas.openxmlformats.org/officeDocument/2006/relationships/hyperlink" Target="http://www.hrmetricspro.com/" TargetMode="External"/><Relationship Id="rId10" Type="http://schemas.openxmlformats.org/officeDocument/2006/relationships/hyperlink" Target="http://www.retensa.com/" TargetMode="External"/><Relationship Id="rId11" Type="http://schemas.openxmlformats.org/officeDocument/2006/relationships/hyperlink" Target="http://retensa.com/event42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MS Texting with ColdFusion &amp; AWS"/>
          <p:cNvSpPr txBox="1"/>
          <p:nvPr>
            <p:ph type="title"/>
          </p:nvPr>
        </p:nvSpPr>
        <p:spPr>
          <a:xfrm>
            <a:off x="819619" y="264581"/>
            <a:ext cx="10552762" cy="2558299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100000"/>
              </a:lnSpc>
              <a:defRPr b="0" spc="150" sz="80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SMS Texting with ColdFusion &amp; AWS</a:t>
            </a:r>
          </a:p>
        </p:txBody>
      </p:sp>
      <p:sp>
        <p:nvSpPr>
          <p:cNvPr id="266" name="by Greg Stanley"/>
          <p:cNvSpPr txBox="1"/>
          <p:nvPr>
            <p:ph type="body" sz="quarter" idx="4294967295"/>
          </p:nvPr>
        </p:nvSpPr>
        <p:spPr>
          <a:xfrm>
            <a:off x="417006" y="3569473"/>
            <a:ext cx="8035948" cy="99737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>
              <a:spcBef>
                <a:spcPts val="0"/>
              </a:spcBef>
              <a:buSzTx/>
              <a:buFontTx/>
              <a:buNone/>
              <a:defRPr spc="88" sz="47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by Greg Stanley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1210" y="2977119"/>
            <a:ext cx="2831530" cy="294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" y="-139700"/>
            <a:ext cx="120396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9" name="Demo Retensa's…"/>
          <p:cNvSpPr txBox="1"/>
          <p:nvPr/>
        </p:nvSpPr>
        <p:spPr>
          <a:xfrm>
            <a:off x="1222141" y="1549399"/>
            <a:ext cx="9747718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sz="8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Demo Retensa's</a:t>
            </a:r>
          </a:p>
          <a:p>
            <a:pPr algn="ctr" defTabSz="825500">
              <a:defRPr sz="8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SMS Texting</a:t>
            </a:r>
          </a:p>
          <a:p>
            <a:pPr algn="ctr" defTabSz="825500">
              <a:defRPr sz="8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Solution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845" y="-57045"/>
            <a:ext cx="12303690" cy="6972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9247" y="-70046"/>
            <a:ext cx="9191183" cy="7677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Clark Kent Quits The Daily Planet"/>
          <p:cNvSpPr txBox="1"/>
          <p:nvPr/>
        </p:nvSpPr>
        <p:spPr>
          <a:xfrm>
            <a:off x="1998457" y="4161543"/>
            <a:ext cx="2012577" cy="16271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 sz="23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Clark Kent Quits The Daily Planet</a:t>
            </a:r>
          </a:p>
        </p:txBody>
      </p:sp>
      <p:sp>
        <p:nvSpPr>
          <p:cNvPr id="344" name="BREAKING NEWS"/>
          <p:cNvSpPr txBox="1"/>
          <p:nvPr/>
        </p:nvSpPr>
        <p:spPr>
          <a:xfrm>
            <a:off x="1998457" y="1369174"/>
            <a:ext cx="4012073" cy="5928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 sz="3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BREAKING NEWS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0754" y="370189"/>
            <a:ext cx="4057277" cy="5443393"/>
          </a:xfrm>
          <a:prstGeom prst="rect">
            <a:avLst/>
          </a:prstGeom>
          <a:ln w="25400">
            <a:solidFill>
              <a:srgbClr val="004D80"/>
            </a:solidFill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50" name="SMS Text from Retensa"/>
          <p:cNvSpPr txBox="1"/>
          <p:nvPr/>
        </p:nvSpPr>
        <p:spPr>
          <a:xfrm>
            <a:off x="1089816" y="2755900"/>
            <a:ext cx="340251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i="1" sz="41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SMS Text from Retensa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3" name="Title 2"/>
          <p:cNvSpPr txBox="1"/>
          <p:nvPr>
            <p:ph type="title"/>
          </p:nvPr>
        </p:nvSpPr>
        <p:spPr>
          <a:xfrm>
            <a:off x="2235775" y="-43093"/>
            <a:ext cx="7720450" cy="96670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352043">
              <a:defRPr b="1" spc="103" sz="3311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What the heck is Amazon Pinpoint?</a:t>
            </a:r>
          </a:p>
        </p:txBody>
      </p:sp>
      <p:sp>
        <p:nvSpPr>
          <p:cNvPr id="354" name="Text"/>
          <p:cNvSpPr txBox="1"/>
          <p:nvPr/>
        </p:nvSpPr>
        <p:spPr>
          <a:xfrm>
            <a:off x="5844108" y="832168"/>
            <a:ext cx="1989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983" y="979405"/>
            <a:ext cx="3172034" cy="4899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8" name="Title 2"/>
          <p:cNvSpPr txBox="1"/>
          <p:nvPr>
            <p:ph type="title"/>
          </p:nvPr>
        </p:nvSpPr>
        <p:spPr>
          <a:xfrm>
            <a:off x="2235775" y="-43093"/>
            <a:ext cx="7720450" cy="96670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352043">
              <a:defRPr b="1" spc="103" sz="3311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What the heck is Amazon Pinpoint?</a:t>
            </a:r>
          </a:p>
        </p:txBody>
      </p:sp>
      <p:sp>
        <p:nvSpPr>
          <p:cNvPr id="359" name="aws.amazon.com/pinpoint/features"/>
          <p:cNvSpPr txBox="1"/>
          <p:nvPr/>
        </p:nvSpPr>
        <p:spPr>
          <a:xfrm>
            <a:off x="3506837" y="819584"/>
            <a:ext cx="51783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3" invalidUrl="" action="" tgtFrame="" tooltip="" history="1" highlightClick="0" endSnd="0"/>
              </a:rPr>
              <a:t>aws.amazon.com/pinpoint/features</a:t>
            </a:r>
          </a:p>
        </p:txBody>
      </p:sp>
      <p:sp>
        <p:nvSpPr>
          <p:cNvPr id="360" name="Arrow"/>
          <p:cNvSpPr/>
          <p:nvPr/>
        </p:nvSpPr>
        <p:spPr>
          <a:xfrm>
            <a:off x="268890" y="1561293"/>
            <a:ext cx="739056" cy="472441"/>
          </a:xfrm>
          <a:prstGeom prst="rightArrow">
            <a:avLst>
              <a:gd name="adj1" fmla="val 32000"/>
              <a:gd name="adj2" fmla="val 89091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SMS: Send text messages to your customers around the world"/>
          <p:cNvSpPr txBox="1"/>
          <p:nvPr/>
        </p:nvSpPr>
        <p:spPr>
          <a:xfrm>
            <a:off x="1016000" y="1524000"/>
            <a:ext cx="101600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17500" indent="-317500" defTabSz="457200">
              <a:spcBef>
                <a:spcPts val="1500"/>
              </a:spcBef>
              <a:buSzPct val="50000"/>
              <a:buBlip>
                <a:blip r:embed="rId4"/>
              </a:buBlip>
              <a:defRPr b="1"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SMS</a:t>
            </a:r>
            <a:r>
              <a:t>: Send text messages to your customers around the world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57347" y="2105283"/>
            <a:ext cx="6572506" cy="3934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441-54 &gt;"/>
          <p:cNvSpPr txBox="1"/>
          <p:nvPr/>
        </p:nvSpPr>
        <p:spPr>
          <a:xfrm>
            <a:off x="5474007" y="3764253"/>
            <a:ext cx="939186" cy="28194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300"/>
            </a:lvl1pPr>
          </a:lstStyle>
          <a:p>
            <a:pPr/>
            <a:r>
              <a:t>441-54 &gt;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SMS: Send text messages to your customers around the world…"/>
          <p:cNvSpPr txBox="1"/>
          <p:nvPr/>
        </p:nvSpPr>
        <p:spPr>
          <a:xfrm>
            <a:off x="1016000" y="1524000"/>
            <a:ext cx="7602505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17500" indent="-317500" defTabSz="457200">
              <a:spcBef>
                <a:spcPts val="1000"/>
              </a:spcBef>
              <a:buSzPct val="50000"/>
              <a:buBlip>
                <a:blip r:embed="rId3"/>
              </a:buBlip>
              <a:defRPr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SMS</a:t>
            </a:r>
            <a:r>
              <a:t>: Send text messages to your customers around the world</a:t>
            </a:r>
          </a:p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b="1"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SMS</a:t>
            </a:r>
            <a:r>
              <a:t>:  Create meaningful, interactive engagements (chat-like interactive experience)</a:t>
            </a:r>
          </a:p>
        </p:txBody>
      </p:sp>
      <p:sp>
        <p:nvSpPr>
          <p:cNvPr id="369" name="Text"/>
          <p:cNvSpPr txBox="1"/>
          <p:nvPr/>
        </p:nvSpPr>
        <p:spPr>
          <a:xfrm>
            <a:off x="5996508" y="832168"/>
            <a:ext cx="1989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9436" y="2993995"/>
            <a:ext cx="6337317" cy="3635173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itle 2"/>
          <p:cNvSpPr txBox="1"/>
          <p:nvPr>
            <p:ph type="title"/>
          </p:nvPr>
        </p:nvSpPr>
        <p:spPr>
          <a:xfrm>
            <a:off x="2235775" y="-43093"/>
            <a:ext cx="7720450" cy="96670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352043">
              <a:defRPr b="1" spc="103" sz="3311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What the heck is Amazon Pinpoint?</a:t>
            </a:r>
          </a:p>
        </p:txBody>
      </p:sp>
      <p:sp>
        <p:nvSpPr>
          <p:cNvPr id="372" name="aws.amazon.com/pinpoint/features"/>
          <p:cNvSpPr txBox="1"/>
          <p:nvPr/>
        </p:nvSpPr>
        <p:spPr>
          <a:xfrm>
            <a:off x="3506837" y="819584"/>
            <a:ext cx="51783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aws.amazon.com/pinpoint/features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47307" y="1190338"/>
            <a:ext cx="2806456" cy="493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alphaModFix amt="7614"/>
            <a:extLst/>
          </a:blip>
          <a:stretch>
            <a:fillRect/>
          </a:stretch>
        </p:blipFill>
        <p:spPr>
          <a:xfrm>
            <a:off x="2695662" y="532966"/>
            <a:ext cx="6350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9" name="SMS: Send text messages to your customers around the world…"/>
          <p:cNvSpPr txBox="1"/>
          <p:nvPr/>
        </p:nvSpPr>
        <p:spPr>
          <a:xfrm>
            <a:off x="1017043" y="1524000"/>
            <a:ext cx="10157914" cy="454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SMS</a:t>
            </a:r>
            <a:r>
              <a:t>: Send text messages to your customers around the world</a:t>
            </a:r>
          </a:p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SMS</a:t>
            </a:r>
            <a:r>
              <a:t>:  Create meaningful, interactive engagements (chat-like interactive experience)</a:t>
            </a:r>
          </a:p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b="1"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Push Notifications</a:t>
            </a:r>
            <a:r>
              <a:t> for mobile apps</a:t>
            </a:r>
          </a:p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b="1"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Email</a:t>
            </a:r>
            <a:r>
              <a:t>: Track email responses and other sending statistics (funnels - numbers of sends, deliveries, opens, clicks, bounces, complaints, and rejections)</a:t>
            </a:r>
          </a:p>
          <a:p>
            <a:pPr marL="317500" indent="-317500" defTabSz="457200">
              <a:spcBef>
                <a:spcPts val="1500"/>
              </a:spcBef>
              <a:buSzPct val="50000"/>
              <a:buBlip>
                <a:blip r:embed="rId3"/>
              </a:buBlip>
              <a:defRPr b="1" sz="2400">
                <a:ln w="0" cap="flat">
                  <a:solidFill>
                    <a:srgbClr val="232F3E"/>
                  </a:solidFill>
                  <a:prstDash val="solid"/>
                  <a:miter lim="400000"/>
                </a:ln>
                <a:solidFill>
                  <a:srgbClr val="232F3E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u="sng"/>
              <a:t>Voice</a:t>
            </a:r>
            <a:r>
              <a:t>:  Programmatically make phone calls to your customers around the world. Turn your text into lifelike speech (Amazon Polly).</a:t>
            </a:r>
          </a:p>
        </p:txBody>
      </p:sp>
      <p:sp>
        <p:nvSpPr>
          <p:cNvPr id="380" name="Text"/>
          <p:cNvSpPr txBox="1"/>
          <p:nvPr/>
        </p:nvSpPr>
        <p:spPr>
          <a:xfrm>
            <a:off x="5996508" y="832168"/>
            <a:ext cx="1989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sp>
        <p:nvSpPr>
          <p:cNvPr id="381" name="Title 2"/>
          <p:cNvSpPr txBox="1"/>
          <p:nvPr>
            <p:ph type="title"/>
          </p:nvPr>
        </p:nvSpPr>
        <p:spPr>
          <a:xfrm>
            <a:off x="2235775" y="-43093"/>
            <a:ext cx="7720450" cy="96670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352043">
              <a:defRPr b="1" spc="103" sz="3311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What the heck is Amazon Pinpoint?</a:t>
            </a:r>
          </a:p>
        </p:txBody>
      </p:sp>
      <p:sp>
        <p:nvSpPr>
          <p:cNvPr id="382" name="aws.amazon.com/pinpoint/features"/>
          <p:cNvSpPr txBox="1"/>
          <p:nvPr/>
        </p:nvSpPr>
        <p:spPr>
          <a:xfrm>
            <a:off x="3506837" y="819584"/>
            <a:ext cx="51783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Segoe UI Semilight"/>
                <a:ea typeface="Segoe UI Semilight"/>
                <a:cs typeface="Segoe UI Semilight"/>
                <a:sym typeface="Segoe UI Semilight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aws.amazon.com/pinpoint/features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Companies are only as good as their employees"/>
          <p:cNvSpPr txBox="1"/>
          <p:nvPr>
            <p:ph type="title"/>
          </p:nvPr>
        </p:nvSpPr>
        <p:spPr>
          <a:xfrm>
            <a:off x="910776" y="681356"/>
            <a:ext cx="10370448" cy="617538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>
              <a:lnSpc>
                <a:spcPct val="100000"/>
              </a:lnSpc>
              <a:defRPr b="0" spc="171" sz="32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/>
              <a:t>Companies</a:t>
            </a:r>
            <a:r>
              <a:t> are only as good as their </a:t>
            </a:r>
            <a:r>
              <a:rPr b="1"/>
              <a:t>employees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859" t="4111" r="860" b="4072"/>
          <a:stretch>
            <a:fillRect/>
          </a:stretch>
        </p:blipFill>
        <p:spPr>
          <a:xfrm>
            <a:off x="999871" y="1659319"/>
            <a:ext cx="10192165" cy="4347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599" fill="norm" stroke="1" extrusionOk="0">
                <a:moveTo>
                  <a:pt x="10719" y="0"/>
                </a:moveTo>
                <a:cubicBezTo>
                  <a:pt x="9441" y="0"/>
                  <a:pt x="9314" y="13"/>
                  <a:pt x="8273" y="254"/>
                </a:cubicBezTo>
                <a:cubicBezTo>
                  <a:pt x="6930" y="566"/>
                  <a:pt x="5600" y="1174"/>
                  <a:pt x="4513" y="1972"/>
                </a:cubicBezTo>
                <a:cubicBezTo>
                  <a:pt x="4371" y="2076"/>
                  <a:pt x="4222" y="2166"/>
                  <a:pt x="4182" y="2173"/>
                </a:cubicBezTo>
                <a:cubicBezTo>
                  <a:pt x="4115" y="2184"/>
                  <a:pt x="4109" y="2165"/>
                  <a:pt x="4109" y="1966"/>
                </a:cubicBezTo>
                <a:cubicBezTo>
                  <a:pt x="4109" y="1768"/>
                  <a:pt x="4101" y="1746"/>
                  <a:pt x="4029" y="1731"/>
                </a:cubicBezTo>
                <a:cubicBezTo>
                  <a:pt x="3986" y="1722"/>
                  <a:pt x="3907" y="1684"/>
                  <a:pt x="3855" y="1646"/>
                </a:cubicBezTo>
                <a:cubicBezTo>
                  <a:pt x="3740" y="1563"/>
                  <a:pt x="3635" y="1662"/>
                  <a:pt x="3459" y="2017"/>
                </a:cubicBezTo>
                <a:cubicBezTo>
                  <a:pt x="3393" y="2149"/>
                  <a:pt x="3316" y="2246"/>
                  <a:pt x="3278" y="2246"/>
                </a:cubicBezTo>
                <a:cubicBezTo>
                  <a:pt x="3189" y="2246"/>
                  <a:pt x="3138" y="2483"/>
                  <a:pt x="3153" y="2831"/>
                </a:cubicBezTo>
                <a:lnTo>
                  <a:pt x="3165" y="3103"/>
                </a:lnTo>
                <a:lnTo>
                  <a:pt x="2914" y="3377"/>
                </a:lnTo>
                <a:cubicBezTo>
                  <a:pt x="2690" y="3623"/>
                  <a:pt x="2589" y="3677"/>
                  <a:pt x="2628" y="3529"/>
                </a:cubicBezTo>
                <a:cubicBezTo>
                  <a:pt x="2635" y="3501"/>
                  <a:pt x="2624" y="3445"/>
                  <a:pt x="2604" y="3405"/>
                </a:cubicBezTo>
                <a:cubicBezTo>
                  <a:pt x="2547" y="3294"/>
                  <a:pt x="2521" y="3446"/>
                  <a:pt x="2574" y="3582"/>
                </a:cubicBezTo>
                <a:cubicBezTo>
                  <a:pt x="2614" y="3689"/>
                  <a:pt x="2599" y="3719"/>
                  <a:pt x="2270" y="4144"/>
                </a:cubicBezTo>
                <a:cubicBezTo>
                  <a:pt x="1670" y="4921"/>
                  <a:pt x="1295" y="5564"/>
                  <a:pt x="875" y="6540"/>
                </a:cubicBezTo>
                <a:cubicBezTo>
                  <a:pt x="404" y="7634"/>
                  <a:pt x="139" y="8719"/>
                  <a:pt x="40" y="9959"/>
                </a:cubicBezTo>
                <a:cubicBezTo>
                  <a:pt x="14" y="10293"/>
                  <a:pt x="0" y="10550"/>
                  <a:pt x="0" y="10805"/>
                </a:cubicBezTo>
                <a:cubicBezTo>
                  <a:pt x="0" y="11059"/>
                  <a:pt x="13" y="11311"/>
                  <a:pt x="39" y="11635"/>
                </a:cubicBezTo>
                <a:cubicBezTo>
                  <a:pt x="198" y="13621"/>
                  <a:pt x="839" y="15432"/>
                  <a:pt x="1948" y="17031"/>
                </a:cubicBezTo>
                <a:cubicBezTo>
                  <a:pt x="2111" y="17267"/>
                  <a:pt x="2245" y="17484"/>
                  <a:pt x="2245" y="17514"/>
                </a:cubicBezTo>
                <a:cubicBezTo>
                  <a:pt x="2245" y="17659"/>
                  <a:pt x="2161" y="18015"/>
                  <a:pt x="2070" y="18254"/>
                </a:cubicBezTo>
                <a:lnTo>
                  <a:pt x="1969" y="18518"/>
                </a:lnTo>
                <a:lnTo>
                  <a:pt x="2192" y="19005"/>
                </a:lnTo>
                <a:cubicBezTo>
                  <a:pt x="2347" y="19340"/>
                  <a:pt x="2405" y="19501"/>
                  <a:pt x="2378" y="19521"/>
                </a:cubicBezTo>
                <a:cubicBezTo>
                  <a:pt x="2356" y="19538"/>
                  <a:pt x="2153" y="19568"/>
                  <a:pt x="1928" y="19588"/>
                </a:cubicBezTo>
                <a:cubicBezTo>
                  <a:pt x="1346" y="19641"/>
                  <a:pt x="1074" y="19752"/>
                  <a:pt x="1141" y="19910"/>
                </a:cubicBezTo>
                <a:cubicBezTo>
                  <a:pt x="1222" y="20100"/>
                  <a:pt x="2155" y="20209"/>
                  <a:pt x="3302" y="20164"/>
                </a:cubicBezTo>
                <a:cubicBezTo>
                  <a:pt x="4249" y="20127"/>
                  <a:pt x="4600" y="20064"/>
                  <a:pt x="4728" y="19908"/>
                </a:cubicBezTo>
                <a:cubicBezTo>
                  <a:pt x="4767" y="19860"/>
                  <a:pt x="4815" y="19844"/>
                  <a:pt x="4837" y="19870"/>
                </a:cubicBezTo>
                <a:cubicBezTo>
                  <a:pt x="4870" y="19912"/>
                  <a:pt x="5202" y="20108"/>
                  <a:pt x="5748" y="20409"/>
                </a:cubicBezTo>
                <a:cubicBezTo>
                  <a:pt x="6251" y="20685"/>
                  <a:pt x="6780" y="20911"/>
                  <a:pt x="7427" y="21124"/>
                </a:cubicBezTo>
                <a:cubicBezTo>
                  <a:pt x="7794" y="21246"/>
                  <a:pt x="9042" y="21538"/>
                  <a:pt x="9370" y="21580"/>
                </a:cubicBezTo>
                <a:cubicBezTo>
                  <a:pt x="9467" y="21592"/>
                  <a:pt x="9700" y="21599"/>
                  <a:pt x="9999" y="21599"/>
                </a:cubicBezTo>
                <a:cubicBezTo>
                  <a:pt x="10894" y="21600"/>
                  <a:pt x="12380" y="21551"/>
                  <a:pt x="12570" y="21503"/>
                </a:cubicBezTo>
                <a:cubicBezTo>
                  <a:pt x="12715" y="21465"/>
                  <a:pt x="13013" y="21395"/>
                  <a:pt x="13231" y="21343"/>
                </a:cubicBezTo>
                <a:cubicBezTo>
                  <a:pt x="14248" y="21103"/>
                  <a:pt x="15072" y="20767"/>
                  <a:pt x="16139" y="20160"/>
                </a:cubicBezTo>
                <a:cubicBezTo>
                  <a:pt x="16674" y="19856"/>
                  <a:pt x="16511" y="19880"/>
                  <a:pt x="18835" y="19754"/>
                </a:cubicBezTo>
                <a:cubicBezTo>
                  <a:pt x="19475" y="19719"/>
                  <a:pt x="19841" y="19676"/>
                  <a:pt x="19893" y="19628"/>
                </a:cubicBezTo>
                <a:cubicBezTo>
                  <a:pt x="20005" y="19523"/>
                  <a:pt x="19949" y="19471"/>
                  <a:pt x="19628" y="19377"/>
                </a:cubicBezTo>
                <a:cubicBezTo>
                  <a:pt x="19483" y="19335"/>
                  <a:pt x="19349" y="19289"/>
                  <a:pt x="19331" y="19277"/>
                </a:cubicBezTo>
                <a:cubicBezTo>
                  <a:pt x="19306" y="19260"/>
                  <a:pt x="19298" y="19007"/>
                  <a:pt x="19298" y="18291"/>
                </a:cubicBezTo>
                <a:lnTo>
                  <a:pt x="19298" y="17329"/>
                </a:lnTo>
                <a:lnTo>
                  <a:pt x="19437" y="17124"/>
                </a:lnTo>
                <a:cubicBezTo>
                  <a:pt x="19790" y="16601"/>
                  <a:pt x="19881" y="16454"/>
                  <a:pt x="20091" y="16073"/>
                </a:cubicBezTo>
                <a:cubicBezTo>
                  <a:pt x="21135" y="14179"/>
                  <a:pt x="21600" y="11910"/>
                  <a:pt x="21386" y="9766"/>
                </a:cubicBezTo>
                <a:cubicBezTo>
                  <a:pt x="21357" y="9474"/>
                  <a:pt x="21322" y="9180"/>
                  <a:pt x="21308" y="9111"/>
                </a:cubicBezTo>
                <a:cubicBezTo>
                  <a:pt x="21295" y="9042"/>
                  <a:pt x="21259" y="8845"/>
                  <a:pt x="21228" y="8673"/>
                </a:cubicBezTo>
                <a:cubicBezTo>
                  <a:pt x="20976" y="7267"/>
                  <a:pt x="20218" y="5524"/>
                  <a:pt x="19371" y="4401"/>
                </a:cubicBezTo>
                <a:cubicBezTo>
                  <a:pt x="19231" y="4215"/>
                  <a:pt x="19219" y="4182"/>
                  <a:pt x="19219" y="3981"/>
                </a:cubicBezTo>
                <a:cubicBezTo>
                  <a:pt x="19219" y="3838"/>
                  <a:pt x="19242" y="3697"/>
                  <a:pt x="19285" y="3577"/>
                </a:cubicBezTo>
                <a:cubicBezTo>
                  <a:pt x="19364" y="3354"/>
                  <a:pt x="19365" y="3332"/>
                  <a:pt x="19302" y="3147"/>
                </a:cubicBezTo>
                <a:cubicBezTo>
                  <a:pt x="19261" y="3028"/>
                  <a:pt x="19255" y="2930"/>
                  <a:pt x="19266" y="2605"/>
                </a:cubicBezTo>
                <a:cubicBezTo>
                  <a:pt x="19278" y="2232"/>
                  <a:pt x="19274" y="2197"/>
                  <a:pt x="19202" y="2019"/>
                </a:cubicBezTo>
                <a:cubicBezTo>
                  <a:pt x="19090" y="1741"/>
                  <a:pt x="18991" y="1640"/>
                  <a:pt x="18824" y="1636"/>
                </a:cubicBezTo>
                <a:cubicBezTo>
                  <a:pt x="18554" y="1631"/>
                  <a:pt x="18399" y="1975"/>
                  <a:pt x="18399" y="2575"/>
                </a:cubicBezTo>
                <a:cubicBezTo>
                  <a:pt x="18399" y="2842"/>
                  <a:pt x="18389" y="2902"/>
                  <a:pt x="18332" y="2991"/>
                </a:cubicBezTo>
                <a:cubicBezTo>
                  <a:pt x="18267" y="3092"/>
                  <a:pt x="18254" y="3086"/>
                  <a:pt x="17981" y="2839"/>
                </a:cubicBezTo>
                <a:cubicBezTo>
                  <a:pt x="17826" y="2698"/>
                  <a:pt x="17675" y="2559"/>
                  <a:pt x="17646" y="2528"/>
                </a:cubicBezTo>
                <a:cubicBezTo>
                  <a:pt x="17448" y="2317"/>
                  <a:pt x="16563" y="1692"/>
                  <a:pt x="16060" y="1408"/>
                </a:cubicBezTo>
                <a:cubicBezTo>
                  <a:pt x="15871" y="1301"/>
                  <a:pt x="15674" y="1188"/>
                  <a:pt x="15623" y="1157"/>
                </a:cubicBezTo>
                <a:cubicBezTo>
                  <a:pt x="15168" y="880"/>
                  <a:pt x="13979" y="443"/>
                  <a:pt x="13164" y="254"/>
                </a:cubicBezTo>
                <a:cubicBezTo>
                  <a:pt x="12123" y="13"/>
                  <a:pt x="11997" y="0"/>
                  <a:pt x="10719" y="0"/>
                </a:cubicBezTo>
                <a:close/>
                <a:moveTo>
                  <a:pt x="1743" y="1672"/>
                </a:moveTo>
                <a:cubicBezTo>
                  <a:pt x="1709" y="1698"/>
                  <a:pt x="1693" y="1803"/>
                  <a:pt x="1722" y="1887"/>
                </a:cubicBezTo>
                <a:cubicBezTo>
                  <a:pt x="1738" y="1932"/>
                  <a:pt x="1764" y="1959"/>
                  <a:pt x="1780" y="1946"/>
                </a:cubicBezTo>
                <a:cubicBezTo>
                  <a:pt x="1828" y="1908"/>
                  <a:pt x="1829" y="1719"/>
                  <a:pt x="1782" y="1676"/>
                </a:cubicBezTo>
                <a:cubicBezTo>
                  <a:pt x="1767" y="1663"/>
                  <a:pt x="1754" y="1663"/>
                  <a:pt x="1743" y="1672"/>
                </a:cubicBezTo>
                <a:close/>
                <a:moveTo>
                  <a:pt x="974" y="2102"/>
                </a:moveTo>
                <a:cubicBezTo>
                  <a:pt x="955" y="2117"/>
                  <a:pt x="935" y="2167"/>
                  <a:pt x="928" y="2212"/>
                </a:cubicBezTo>
                <a:cubicBezTo>
                  <a:pt x="922" y="2259"/>
                  <a:pt x="931" y="2281"/>
                  <a:pt x="951" y="2265"/>
                </a:cubicBezTo>
                <a:cubicBezTo>
                  <a:pt x="970" y="2250"/>
                  <a:pt x="991" y="2202"/>
                  <a:pt x="998" y="2157"/>
                </a:cubicBezTo>
                <a:cubicBezTo>
                  <a:pt x="1004" y="2110"/>
                  <a:pt x="994" y="2086"/>
                  <a:pt x="974" y="2102"/>
                </a:cubicBezTo>
                <a:close/>
                <a:moveTo>
                  <a:pt x="2222" y="2735"/>
                </a:moveTo>
                <a:cubicBezTo>
                  <a:pt x="2202" y="2728"/>
                  <a:pt x="2180" y="2752"/>
                  <a:pt x="2155" y="2810"/>
                </a:cubicBezTo>
                <a:cubicBezTo>
                  <a:pt x="2123" y="2886"/>
                  <a:pt x="2120" y="2939"/>
                  <a:pt x="2140" y="3030"/>
                </a:cubicBezTo>
                <a:cubicBezTo>
                  <a:pt x="2174" y="3177"/>
                  <a:pt x="2226" y="3185"/>
                  <a:pt x="2273" y="3052"/>
                </a:cubicBezTo>
                <a:cubicBezTo>
                  <a:pt x="2298" y="2982"/>
                  <a:pt x="2300" y="2924"/>
                  <a:pt x="2282" y="2853"/>
                </a:cubicBezTo>
                <a:cubicBezTo>
                  <a:pt x="2262" y="2780"/>
                  <a:pt x="2243" y="2742"/>
                  <a:pt x="2222" y="2735"/>
                </a:cubicBezTo>
                <a:close/>
                <a:moveTo>
                  <a:pt x="1822" y="3026"/>
                </a:moveTo>
                <a:cubicBezTo>
                  <a:pt x="1808" y="3026"/>
                  <a:pt x="1796" y="3055"/>
                  <a:pt x="1796" y="3090"/>
                </a:cubicBezTo>
                <a:cubicBezTo>
                  <a:pt x="1796" y="3124"/>
                  <a:pt x="1808" y="3151"/>
                  <a:pt x="1822" y="3151"/>
                </a:cubicBezTo>
                <a:cubicBezTo>
                  <a:pt x="1837" y="3151"/>
                  <a:pt x="1848" y="3124"/>
                  <a:pt x="1848" y="3090"/>
                </a:cubicBezTo>
                <a:cubicBezTo>
                  <a:pt x="1848" y="3055"/>
                  <a:pt x="1837" y="3026"/>
                  <a:pt x="1822" y="3026"/>
                </a:cubicBezTo>
                <a:close/>
                <a:moveTo>
                  <a:pt x="1181" y="3527"/>
                </a:moveTo>
                <a:cubicBezTo>
                  <a:pt x="1150" y="3524"/>
                  <a:pt x="1127" y="3700"/>
                  <a:pt x="1145" y="3807"/>
                </a:cubicBezTo>
                <a:cubicBezTo>
                  <a:pt x="1165" y="3930"/>
                  <a:pt x="1264" y="3927"/>
                  <a:pt x="1284" y="3803"/>
                </a:cubicBezTo>
                <a:cubicBezTo>
                  <a:pt x="1299" y="3714"/>
                  <a:pt x="1231" y="3532"/>
                  <a:pt x="1181" y="35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5" name="Title 2"/>
          <p:cNvSpPr txBox="1"/>
          <p:nvPr>
            <p:ph type="title"/>
          </p:nvPr>
        </p:nvSpPr>
        <p:spPr>
          <a:xfrm>
            <a:off x="875367" y="166206"/>
            <a:ext cx="10441266" cy="1252975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443484">
              <a:defRPr b="1" spc="197" sz="3686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Why we chose Amazon Pinpoint for Sending Texts</a:t>
            </a:r>
          </a:p>
        </p:txBody>
      </p:sp>
      <p:sp>
        <p:nvSpPr>
          <p:cNvPr id="386" name="Can send text messages to US &amp; International numbers docs.aws.amazon.com/pinpoint/latest/userguide/channels-sms-countries.html…"/>
          <p:cNvSpPr txBox="1"/>
          <p:nvPr/>
        </p:nvSpPr>
        <p:spPr>
          <a:xfrm>
            <a:off x="1791935" y="1844103"/>
            <a:ext cx="9337973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599" indent="-355599" defTabSz="825500">
              <a:spcBef>
                <a:spcPts val="1500"/>
              </a:spcBef>
              <a:buSzPct val="60000"/>
              <a:buBlip>
                <a:blip r:embed="rId3"/>
              </a:buBlip>
              <a:defRPr sz="2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Can </a:t>
            </a:r>
            <a:r>
              <a:rPr b="1"/>
              <a:t>send</a:t>
            </a:r>
            <a:r>
              <a:t> text messages to US &amp; International numbers</a:t>
            </a:r>
            <a:br>
              <a:rPr b="1" sz="1600"/>
            </a:br>
            <a:r>
              <a:rPr b="1" sz="16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docs.aws.amazon.com/pinpoint/latest/userguide/channels-sms-countries.html</a:t>
            </a:r>
          </a:p>
          <a:p>
            <a:pPr marL="355599" indent="-355599" defTabSz="825500">
              <a:spcBef>
                <a:spcPts val="1500"/>
              </a:spcBef>
              <a:buSzPct val="60000"/>
              <a:buBlip>
                <a:blip r:embed="rId3"/>
              </a:buBlip>
              <a:defRPr sz="2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Can </a:t>
            </a:r>
            <a:r>
              <a:rPr b="1"/>
              <a:t>validate</a:t>
            </a:r>
            <a:r>
              <a:t> numbers to ensure they are mobile before sending (not available in SNS)</a:t>
            </a:r>
          </a:p>
          <a:p>
            <a:pPr marL="355599" indent="-355599" defTabSz="825500">
              <a:spcBef>
                <a:spcPts val="1500"/>
              </a:spcBef>
              <a:buSzPct val="60000"/>
              <a:buBlip>
                <a:blip r:embed="rId3"/>
              </a:buBlip>
              <a:defRPr sz="2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Opting out</a:t>
            </a:r>
            <a:r>
              <a:t> is handled automatically (user can reply STOP to</a:t>
            </a:r>
            <a:br/>
            <a:r>
              <a:t>opt out of future texts)</a:t>
            </a:r>
          </a:p>
          <a:p>
            <a:pPr marL="355599" indent="-355599" defTabSz="825500">
              <a:spcBef>
                <a:spcPts val="1500"/>
              </a:spcBef>
              <a:buSzPct val="60000"/>
              <a:buBlip>
                <a:blip r:embed="rId3"/>
              </a:buBlip>
              <a:defRPr sz="2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Costs</a:t>
            </a:r>
            <a:r>
              <a:t> $.00645 per request to </a:t>
            </a:r>
            <a:r>
              <a:rPr b="1"/>
              <a:t>validate</a:t>
            </a:r>
            <a:r>
              <a:t> any phone number</a:t>
            </a:r>
          </a:p>
          <a:p>
            <a:pPr marL="355599" indent="-355599" defTabSz="825500">
              <a:spcBef>
                <a:spcPts val="1000"/>
              </a:spcBef>
              <a:buSzPct val="60000"/>
              <a:buBlip>
                <a:blip r:embed="rId3"/>
              </a:buBlip>
              <a:defRPr sz="2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Costs</a:t>
            </a:r>
            <a:r>
              <a:t> $.00645 per request to </a:t>
            </a:r>
            <a:r>
              <a:rPr b="1"/>
              <a:t>send</a:t>
            </a:r>
            <a:r>
              <a:t> in the US. A lot of the other </a:t>
            </a:r>
            <a:br/>
            <a:r>
              <a:t>countries are around that price too, however they vary and </a:t>
            </a:r>
            <a:br/>
            <a:r>
              <a:t>can be seen here:  </a:t>
            </a:r>
            <a:r>
              <a:rPr b="1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5" invalidUrl="" action="" tgtFrame="" tooltip="" history="1" highlightClick="0" endSnd="0"/>
              </a:rPr>
              <a:t>aws.amazon.com/pinpoint/pricing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9" t="0" r="0" b="6"/>
          <a:stretch>
            <a:fillRect/>
          </a:stretch>
        </p:blipFill>
        <p:spPr>
          <a:xfrm>
            <a:off x="9844925" y="1021114"/>
            <a:ext cx="1374330" cy="1374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95" y="0"/>
                </a:moveTo>
                <a:cubicBezTo>
                  <a:pt x="7758" y="0"/>
                  <a:pt x="7585" y="4"/>
                  <a:pt x="7585" y="281"/>
                </a:cubicBezTo>
                <a:cubicBezTo>
                  <a:pt x="7585" y="635"/>
                  <a:pt x="7373" y="776"/>
                  <a:pt x="6842" y="761"/>
                </a:cubicBezTo>
                <a:cubicBezTo>
                  <a:pt x="6615" y="754"/>
                  <a:pt x="6444" y="819"/>
                  <a:pt x="6462" y="904"/>
                </a:cubicBezTo>
                <a:cubicBezTo>
                  <a:pt x="6480" y="990"/>
                  <a:pt x="6315" y="1112"/>
                  <a:pt x="6100" y="1173"/>
                </a:cubicBezTo>
                <a:cubicBezTo>
                  <a:pt x="5885" y="1234"/>
                  <a:pt x="5561" y="1387"/>
                  <a:pt x="5377" y="1516"/>
                </a:cubicBezTo>
                <a:cubicBezTo>
                  <a:pt x="5193" y="1645"/>
                  <a:pt x="4910" y="1753"/>
                  <a:pt x="4747" y="1753"/>
                </a:cubicBezTo>
                <a:cubicBezTo>
                  <a:pt x="4583" y="1753"/>
                  <a:pt x="4362" y="1888"/>
                  <a:pt x="4260" y="2052"/>
                </a:cubicBezTo>
                <a:cubicBezTo>
                  <a:pt x="4158" y="2216"/>
                  <a:pt x="4013" y="2306"/>
                  <a:pt x="3936" y="2258"/>
                </a:cubicBezTo>
                <a:cubicBezTo>
                  <a:pt x="3858" y="2210"/>
                  <a:pt x="3792" y="2233"/>
                  <a:pt x="3792" y="2308"/>
                </a:cubicBezTo>
                <a:cubicBezTo>
                  <a:pt x="3792" y="2383"/>
                  <a:pt x="3475" y="2781"/>
                  <a:pt x="3081" y="3194"/>
                </a:cubicBezTo>
                <a:cubicBezTo>
                  <a:pt x="2688" y="3606"/>
                  <a:pt x="2322" y="4041"/>
                  <a:pt x="2277" y="4160"/>
                </a:cubicBezTo>
                <a:cubicBezTo>
                  <a:pt x="2231" y="4280"/>
                  <a:pt x="2094" y="4379"/>
                  <a:pt x="1971" y="4379"/>
                </a:cubicBezTo>
                <a:cubicBezTo>
                  <a:pt x="1842" y="4379"/>
                  <a:pt x="1746" y="4505"/>
                  <a:pt x="1746" y="4678"/>
                </a:cubicBezTo>
                <a:cubicBezTo>
                  <a:pt x="1746" y="5086"/>
                  <a:pt x="1475" y="5576"/>
                  <a:pt x="1304" y="5470"/>
                </a:cubicBezTo>
                <a:cubicBezTo>
                  <a:pt x="1227" y="5423"/>
                  <a:pt x="1166" y="5528"/>
                  <a:pt x="1166" y="5707"/>
                </a:cubicBezTo>
                <a:cubicBezTo>
                  <a:pt x="1166" y="5886"/>
                  <a:pt x="1051" y="6163"/>
                  <a:pt x="911" y="6318"/>
                </a:cubicBezTo>
                <a:cubicBezTo>
                  <a:pt x="770" y="6474"/>
                  <a:pt x="655" y="6774"/>
                  <a:pt x="655" y="6986"/>
                </a:cubicBezTo>
                <a:cubicBezTo>
                  <a:pt x="655" y="7245"/>
                  <a:pt x="546" y="7419"/>
                  <a:pt x="324" y="7516"/>
                </a:cubicBezTo>
                <a:lnTo>
                  <a:pt x="0" y="7659"/>
                </a:lnTo>
                <a:cubicBezTo>
                  <a:pt x="3" y="12843"/>
                  <a:pt x="33" y="13722"/>
                  <a:pt x="218" y="13722"/>
                </a:cubicBezTo>
                <a:cubicBezTo>
                  <a:pt x="482" y="13722"/>
                  <a:pt x="774" y="14398"/>
                  <a:pt x="674" y="14783"/>
                </a:cubicBezTo>
                <a:cubicBezTo>
                  <a:pt x="633" y="14939"/>
                  <a:pt x="723" y="15155"/>
                  <a:pt x="886" y="15294"/>
                </a:cubicBezTo>
                <a:cubicBezTo>
                  <a:pt x="1040" y="15426"/>
                  <a:pt x="1165" y="15668"/>
                  <a:pt x="1166" y="15830"/>
                </a:cubicBezTo>
                <a:cubicBezTo>
                  <a:pt x="1168" y="15993"/>
                  <a:pt x="1562" y="16572"/>
                  <a:pt x="2040" y="17115"/>
                </a:cubicBezTo>
                <a:cubicBezTo>
                  <a:pt x="2575" y="17725"/>
                  <a:pt x="2877" y="18185"/>
                  <a:pt x="2826" y="18319"/>
                </a:cubicBezTo>
                <a:cubicBezTo>
                  <a:pt x="2777" y="18445"/>
                  <a:pt x="2823" y="18536"/>
                  <a:pt x="2938" y="18537"/>
                </a:cubicBezTo>
                <a:cubicBezTo>
                  <a:pt x="3172" y="18540"/>
                  <a:pt x="3792" y="19166"/>
                  <a:pt x="3792" y="19398"/>
                </a:cubicBezTo>
                <a:cubicBezTo>
                  <a:pt x="3792" y="19487"/>
                  <a:pt x="3986" y="19560"/>
                  <a:pt x="4223" y="19560"/>
                </a:cubicBezTo>
                <a:cubicBezTo>
                  <a:pt x="4460" y="19560"/>
                  <a:pt x="4707" y="19648"/>
                  <a:pt x="4772" y="19754"/>
                </a:cubicBezTo>
                <a:cubicBezTo>
                  <a:pt x="4879" y="19932"/>
                  <a:pt x="5186" y="20089"/>
                  <a:pt x="6892" y="20858"/>
                </a:cubicBezTo>
                <a:cubicBezTo>
                  <a:pt x="7233" y="21011"/>
                  <a:pt x="7793" y="21184"/>
                  <a:pt x="8134" y="21238"/>
                </a:cubicBezTo>
                <a:cubicBezTo>
                  <a:pt x="8474" y="21292"/>
                  <a:pt x="8793" y="21396"/>
                  <a:pt x="8838" y="21469"/>
                </a:cubicBezTo>
                <a:cubicBezTo>
                  <a:pt x="8886" y="21546"/>
                  <a:pt x="11590" y="21600"/>
                  <a:pt x="15257" y="21600"/>
                </a:cubicBezTo>
                <a:lnTo>
                  <a:pt x="21600" y="21600"/>
                </a:lnTo>
                <a:lnTo>
                  <a:pt x="21600" y="10803"/>
                </a:lnTo>
                <a:lnTo>
                  <a:pt x="21600" y="0"/>
                </a:lnTo>
                <a:lnTo>
                  <a:pt x="1459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1020" y="2440498"/>
            <a:ext cx="1140909" cy="113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0" r="0" b="4"/>
          <a:stretch>
            <a:fillRect/>
          </a:stretch>
        </p:blipFill>
        <p:spPr>
          <a:xfrm>
            <a:off x="9628820" y="3113477"/>
            <a:ext cx="2050258" cy="2883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638"/>
                </a:lnTo>
                <a:cubicBezTo>
                  <a:pt x="0" y="2629"/>
                  <a:pt x="54" y="3298"/>
                  <a:pt x="134" y="3333"/>
                </a:cubicBezTo>
                <a:cubicBezTo>
                  <a:pt x="207" y="3365"/>
                  <a:pt x="268" y="3612"/>
                  <a:pt x="272" y="3880"/>
                </a:cubicBezTo>
                <a:lnTo>
                  <a:pt x="276" y="4368"/>
                </a:lnTo>
                <a:lnTo>
                  <a:pt x="1518" y="5141"/>
                </a:lnTo>
                <a:cubicBezTo>
                  <a:pt x="2758" y="5914"/>
                  <a:pt x="2761" y="5917"/>
                  <a:pt x="3504" y="5917"/>
                </a:cubicBezTo>
                <a:cubicBezTo>
                  <a:pt x="3983" y="5917"/>
                  <a:pt x="4265" y="5960"/>
                  <a:pt x="4298" y="6036"/>
                </a:cubicBezTo>
                <a:cubicBezTo>
                  <a:pt x="4326" y="6100"/>
                  <a:pt x="4383" y="6627"/>
                  <a:pt x="4424" y="7207"/>
                </a:cubicBezTo>
                <a:lnTo>
                  <a:pt x="4499" y="8262"/>
                </a:lnTo>
                <a:lnTo>
                  <a:pt x="4123" y="8402"/>
                </a:lnTo>
                <a:cubicBezTo>
                  <a:pt x="3902" y="8483"/>
                  <a:pt x="3659" y="8687"/>
                  <a:pt x="3541" y="8896"/>
                </a:cubicBezTo>
                <a:cubicBezTo>
                  <a:pt x="3331" y="9269"/>
                  <a:pt x="3185" y="10459"/>
                  <a:pt x="3337" y="10567"/>
                </a:cubicBezTo>
                <a:cubicBezTo>
                  <a:pt x="3385" y="10601"/>
                  <a:pt x="3394" y="10763"/>
                  <a:pt x="3357" y="10926"/>
                </a:cubicBezTo>
                <a:cubicBezTo>
                  <a:pt x="3299" y="11190"/>
                  <a:pt x="3341" y="11239"/>
                  <a:pt x="3717" y="11354"/>
                </a:cubicBezTo>
                <a:cubicBezTo>
                  <a:pt x="3950" y="11426"/>
                  <a:pt x="4434" y="11668"/>
                  <a:pt x="4792" y="11893"/>
                </a:cubicBezTo>
                <a:cubicBezTo>
                  <a:pt x="5880" y="12578"/>
                  <a:pt x="6266" y="12678"/>
                  <a:pt x="7426" y="12571"/>
                </a:cubicBezTo>
                <a:cubicBezTo>
                  <a:pt x="7970" y="12520"/>
                  <a:pt x="8534" y="12475"/>
                  <a:pt x="8680" y="12469"/>
                </a:cubicBezTo>
                <a:cubicBezTo>
                  <a:pt x="8826" y="12464"/>
                  <a:pt x="9331" y="12268"/>
                  <a:pt x="9805" y="12032"/>
                </a:cubicBezTo>
                <a:cubicBezTo>
                  <a:pt x="10599" y="11637"/>
                  <a:pt x="11031" y="11549"/>
                  <a:pt x="11298" y="11729"/>
                </a:cubicBezTo>
                <a:cubicBezTo>
                  <a:pt x="11352" y="11766"/>
                  <a:pt x="11306" y="12123"/>
                  <a:pt x="11197" y="12526"/>
                </a:cubicBezTo>
                <a:cubicBezTo>
                  <a:pt x="10971" y="13365"/>
                  <a:pt x="10936" y="14517"/>
                  <a:pt x="11134" y="14604"/>
                </a:cubicBezTo>
                <a:cubicBezTo>
                  <a:pt x="11443" y="14739"/>
                  <a:pt x="11632" y="15280"/>
                  <a:pt x="11519" y="15695"/>
                </a:cubicBezTo>
                <a:cubicBezTo>
                  <a:pt x="11315" y="16443"/>
                  <a:pt x="11368" y="17129"/>
                  <a:pt x="11636" y="17247"/>
                </a:cubicBezTo>
                <a:cubicBezTo>
                  <a:pt x="11768" y="17306"/>
                  <a:pt x="11949" y="17523"/>
                  <a:pt x="12038" y="17732"/>
                </a:cubicBezTo>
                <a:cubicBezTo>
                  <a:pt x="12126" y="17940"/>
                  <a:pt x="12403" y="18330"/>
                  <a:pt x="12656" y="18597"/>
                </a:cubicBezTo>
                <a:cubicBezTo>
                  <a:pt x="12910" y="18864"/>
                  <a:pt x="13087" y="19124"/>
                  <a:pt x="13045" y="19171"/>
                </a:cubicBezTo>
                <a:cubicBezTo>
                  <a:pt x="12923" y="19311"/>
                  <a:pt x="12057" y="19534"/>
                  <a:pt x="11640" y="19534"/>
                </a:cubicBezTo>
                <a:cubicBezTo>
                  <a:pt x="10855" y="19534"/>
                  <a:pt x="9822" y="20003"/>
                  <a:pt x="9809" y="20366"/>
                </a:cubicBezTo>
                <a:cubicBezTo>
                  <a:pt x="9806" y="20456"/>
                  <a:pt x="9898" y="20475"/>
                  <a:pt x="10106" y="20432"/>
                </a:cubicBezTo>
                <a:cubicBezTo>
                  <a:pt x="10802" y="20285"/>
                  <a:pt x="11447" y="20267"/>
                  <a:pt x="11967" y="20378"/>
                </a:cubicBezTo>
                <a:cubicBezTo>
                  <a:pt x="12272" y="20443"/>
                  <a:pt x="12604" y="20513"/>
                  <a:pt x="12702" y="20533"/>
                </a:cubicBezTo>
                <a:cubicBezTo>
                  <a:pt x="12827" y="20558"/>
                  <a:pt x="12755" y="20670"/>
                  <a:pt x="12468" y="20901"/>
                </a:cubicBezTo>
                <a:cubicBezTo>
                  <a:pt x="11980" y="21296"/>
                  <a:pt x="11941" y="21458"/>
                  <a:pt x="12355" y="21377"/>
                </a:cubicBezTo>
                <a:cubicBezTo>
                  <a:pt x="13140" y="21225"/>
                  <a:pt x="13705" y="21209"/>
                  <a:pt x="14220" y="21323"/>
                </a:cubicBezTo>
                <a:cubicBezTo>
                  <a:pt x="14525" y="21391"/>
                  <a:pt x="14833" y="21480"/>
                  <a:pt x="14902" y="21523"/>
                </a:cubicBezTo>
                <a:cubicBezTo>
                  <a:pt x="14971" y="21565"/>
                  <a:pt x="16506" y="21600"/>
                  <a:pt x="18314" y="21600"/>
                </a:cubicBez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7808" y="4600495"/>
            <a:ext cx="1467332" cy="1374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5" name="Any Limits or Restrictions?"/>
          <p:cNvSpPr txBox="1"/>
          <p:nvPr/>
        </p:nvSpPr>
        <p:spPr>
          <a:xfrm>
            <a:off x="610195" y="605506"/>
            <a:ext cx="10971610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Any Limits or Restrictions?</a:t>
            </a:r>
          </a:p>
        </p:txBody>
      </p:sp>
      <p:sp>
        <p:nvSpPr>
          <p:cNvPr id="396" name="Texting character limit…"/>
          <p:cNvSpPr txBox="1"/>
          <p:nvPr/>
        </p:nvSpPr>
        <p:spPr>
          <a:xfrm>
            <a:off x="3063318" y="1663700"/>
            <a:ext cx="4993802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9400" indent="-279400" defTabSz="825500">
              <a:spcBef>
                <a:spcPts val="1500"/>
              </a:spcBef>
              <a:buSzPct val="50000"/>
              <a:buBlip>
                <a:blip r:embed="rId3"/>
              </a:buBlip>
              <a:defRPr sz="24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Texting character limit</a:t>
            </a:r>
            <a:endParaRPr b="1"/>
          </a:p>
          <a:p>
            <a:pPr marL="279400" indent="-279400" defTabSz="825500">
              <a:spcBef>
                <a:spcPts val="1500"/>
              </a:spcBef>
              <a:buSzPct val="50000"/>
              <a:buBlip>
                <a:blip r:embed="rId3"/>
              </a:buBlip>
              <a:defRPr sz="24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Over 200 countries supported,</a:t>
            </a:r>
            <a:br>
              <a:rPr b="1"/>
            </a:br>
            <a:r>
              <a:rPr b="1"/>
              <a:t>but not all</a:t>
            </a:r>
          </a:p>
          <a:p>
            <a:pPr marL="279400" indent="-279400" defTabSz="825500">
              <a:spcBef>
                <a:spcPts val="1500"/>
              </a:spcBef>
              <a:buSzPct val="50000"/>
              <a:buBlip>
                <a:blip r:embed="rId3"/>
              </a:buBlip>
              <a:defRPr sz="24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Content Restriction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2260" t="6268" r="18218" b="8116"/>
          <a:stretch>
            <a:fillRect/>
          </a:stretch>
        </p:blipFill>
        <p:spPr>
          <a:xfrm>
            <a:off x="403206" y="1197262"/>
            <a:ext cx="3596519" cy="466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83" fill="norm" stroke="1" extrusionOk="0">
                <a:moveTo>
                  <a:pt x="6762" y="1"/>
                </a:moveTo>
                <a:cubicBezTo>
                  <a:pt x="4818" y="5"/>
                  <a:pt x="2932" y="24"/>
                  <a:pt x="2788" y="54"/>
                </a:cubicBezTo>
                <a:cubicBezTo>
                  <a:pt x="2593" y="95"/>
                  <a:pt x="2376" y="207"/>
                  <a:pt x="2174" y="374"/>
                </a:cubicBezTo>
                <a:cubicBezTo>
                  <a:pt x="2003" y="516"/>
                  <a:pt x="1877" y="633"/>
                  <a:pt x="1894" y="633"/>
                </a:cubicBezTo>
                <a:cubicBezTo>
                  <a:pt x="1911" y="633"/>
                  <a:pt x="1877" y="691"/>
                  <a:pt x="1818" y="763"/>
                </a:cubicBezTo>
                <a:cubicBezTo>
                  <a:pt x="1743" y="855"/>
                  <a:pt x="1707" y="1095"/>
                  <a:pt x="1699" y="1559"/>
                </a:cubicBezTo>
                <a:cubicBezTo>
                  <a:pt x="1693" y="1924"/>
                  <a:pt x="1655" y="2270"/>
                  <a:pt x="1616" y="2326"/>
                </a:cubicBezTo>
                <a:cubicBezTo>
                  <a:pt x="1522" y="2462"/>
                  <a:pt x="1525" y="2887"/>
                  <a:pt x="1620" y="2932"/>
                </a:cubicBezTo>
                <a:cubicBezTo>
                  <a:pt x="1707" y="2974"/>
                  <a:pt x="1723" y="3407"/>
                  <a:pt x="1639" y="3447"/>
                </a:cubicBezTo>
                <a:cubicBezTo>
                  <a:pt x="1568" y="3481"/>
                  <a:pt x="1577" y="4664"/>
                  <a:pt x="1649" y="4755"/>
                </a:cubicBezTo>
                <a:cubicBezTo>
                  <a:pt x="1678" y="4792"/>
                  <a:pt x="1670" y="4869"/>
                  <a:pt x="1632" y="4925"/>
                </a:cubicBezTo>
                <a:cubicBezTo>
                  <a:pt x="1591" y="4986"/>
                  <a:pt x="1588" y="5266"/>
                  <a:pt x="1625" y="5611"/>
                </a:cubicBezTo>
                <a:cubicBezTo>
                  <a:pt x="1659" y="5931"/>
                  <a:pt x="1690" y="8244"/>
                  <a:pt x="1692" y="10752"/>
                </a:cubicBezTo>
                <a:cubicBezTo>
                  <a:pt x="1694" y="13944"/>
                  <a:pt x="1720" y="15390"/>
                  <a:pt x="1780" y="15573"/>
                </a:cubicBezTo>
                <a:cubicBezTo>
                  <a:pt x="1837" y="15751"/>
                  <a:pt x="1969" y="15914"/>
                  <a:pt x="2189" y="16084"/>
                </a:cubicBezTo>
                <a:cubicBezTo>
                  <a:pt x="2503" y="16327"/>
                  <a:pt x="2515" y="16351"/>
                  <a:pt x="2585" y="16850"/>
                </a:cubicBezTo>
                <a:cubicBezTo>
                  <a:pt x="2626" y="17133"/>
                  <a:pt x="2632" y="17421"/>
                  <a:pt x="2597" y="17491"/>
                </a:cubicBezTo>
                <a:cubicBezTo>
                  <a:pt x="2529" y="17629"/>
                  <a:pt x="2238" y="17716"/>
                  <a:pt x="2112" y="17636"/>
                </a:cubicBezTo>
                <a:cubicBezTo>
                  <a:pt x="2069" y="17608"/>
                  <a:pt x="1910" y="17568"/>
                  <a:pt x="1758" y="17546"/>
                </a:cubicBezTo>
                <a:cubicBezTo>
                  <a:pt x="1516" y="17511"/>
                  <a:pt x="1467" y="17523"/>
                  <a:pt x="1354" y="17656"/>
                </a:cubicBezTo>
                <a:cubicBezTo>
                  <a:pt x="1251" y="17777"/>
                  <a:pt x="1244" y="17826"/>
                  <a:pt x="1318" y="17895"/>
                </a:cubicBezTo>
                <a:cubicBezTo>
                  <a:pt x="1395" y="17966"/>
                  <a:pt x="1379" y="17989"/>
                  <a:pt x="1226" y="18035"/>
                </a:cubicBezTo>
                <a:cubicBezTo>
                  <a:pt x="1039" y="18089"/>
                  <a:pt x="909" y="18244"/>
                  <a:pt x="979" y="18330"/>
                </a:cubicBezTo>
                <a:cubicBezTo>
                  <a:pt x="999" y="18356"/>
                  <a:pt x="895" y="18447"/>
                  <a:pt x="748" y="18534"/>
                </a:cubicBezTo>
                <a:cubicBezTo>
                  <a:pt x="601" y="18621"/>
                  <a:pt x="500" y="18706"/>
                  <a:pt x="522" y="18723"/>
                </a:cubicBezTo>
                <a:cubicBezTo>
                  <a:pt x="544" y="18740"/>
                  <a:pt x="497" y="18826"/>
                  <a:pt x="418" y="18912"/>
                </a:cubicBezTo>
                <a:cubicBezTo>
                  <a:pt x="338" y="18999"/>
                  <a:pt x="252" y="19157"/>
                  <a:pt x="227" y="19263"/>
                </a:cubicBezTo>
                <a:cubicBezTo>
                  <a:pt x="175" y="19495"/>
                  <a:pt x="126" y="19567"/>
                  <a:pt x="44" y="19528"/>
                </a:cubicBezTo>
                <a:cubicBezTo>
                  <a:pt x="-29" y="19493"/>
                  <a:pt x="-8" y="19925"/>
                  <a:pt x="75" y="20154"/>
                </a:cubicBezTo>
                <a:cubicBezTo>
                  <a:pt x="109" y="20247"/>
                  <a:pt x="212" y="20343"/>
                  <a:pt x="313" y="20373"/>
                </a:cubicBezTo>
                <a:cubicBezTo>
                  <a:pt x="523" y="20435"/>
                  <a:pt x="545" y="20608"/>
                  <a:pt x="375" y="20859"/>
                </a:cubicBezTo>
                <a:cubicBezTo>
                  <a:pt x="312" y="20953"/>
                  <a:pt x="269" y="21072"/>
                  <a:pt x="280" y="21122"/>
                </a:cubicBezTo>
                <a:cubicBezTo>
                  <a:pt x="290" y="21172"/>
                  <a:pt x="271" y="21247"/>
                  <a:pt x="237" y="21289"/>
                </a:cubicBezTo>
                <a:cubicBezTo>
                  <a:pt x="137" y="21413"/>
                  <a:pt x="251" y="21446"/>
                  <a:pt x="719" y="21431"/>
                </a:cubicBezTo>
                <a:cubicBezTo>
                  <a:pt x="962" y="21423"/>
                  <a:pt x="1177" y="21439"/>
                  <a:pt x="1200" y="21467"/>
                </a:cubicBezTo>
                <a:cubicBezTo>
                  <a:pt x="1222" y="21495"/>
                  <a:pt x="1377" y="21512"/>
                  <a:pt x="1544" y="21504"/>
                </a:cubicBezTo>
                <a:cubicBezTo>
                  <a:pt x="1712" y="21497"/>
                  <a:pt x="1866" y="21511"/>
                  <a:pt x="1884" y="21534"/>
                </a:cubicBezTo>
                <a:cubicBezTo>
                  <a:pt x="1927" y="21587"/>
                  <a:pt x="2385" y="21571"/>
                  <a:pt x="2509" y="21512"/>
                </a:cubicBezTo>
                <a:cubicBezTo>
                  <a:pt x="2564" y="21486"/>
                  <a:pt x="2654" y="21498"/>
                  <a:pt x="2719" y="21539"/>
                </a:cubicBezTo>
                <a:cubicBezTo>
                  <a:pt x="2763" y="21568"/>
                  <a:pt x="2812" y="21582"/>
                  <a:pt x="2883" y="21583"/>
                </a:cubicBezTo>
                <a:cubicBezTo>
                  <a:pt x="2954" y="21584"/>
                  <a:pt x="3048" y="21571"/>
                  <a:pt x="3187" y="21545"/>
                </a:cubicBezTo>
                <a:cubicBezTo>
                  <a:pt x="3425" y="21499"/>
                  <a:pt x="3637" y="21495"/>
                  <a:pt x="3838" y="21532"/>
                </a:cubicBezTo>
                <a:cubicBezTo>
                  <a:pt x="4038" y="21568"/>
                  <a:pt x="4169" y="21565"/>
                  <a:pt x="4233" y="21524"/>
                </a:cubicBezTo>
                <a:cubicBezTo>
                  <a:pt x="4285" y="21491"/>
                  <a:pt x="4388" y="21482"/>
                  <a:pt x="4461" y="21504"/>
                </a:cubicBezTo>
                <a:cubicBezTo>
                  <a:pt x="4652" y="21563"/>
                  <a:pt x="6137" y="21579"/>
                  <a:pt x="6182" y="21523"/>
                </a:cubicBezTo>
                <a:cubicBezTo>
                  <a:pt x="6203" y="21496"/>
                  <a:pt x="6285" y="21502"/>
                  <a:pt x="6365" y="21535"/>
                </a:cubicBezTo>
                <a:cubicBezTo>
                  <a:pt x="6514" y="21597"/>
                  <a:pt x="7749" y="21585"/>
                  <a:pt x="7832" y="21521"/>
                </a:cubicBezTo>
                <a:cubicBezTo>
                  <a:pt x="7857" y="21501"/>
                  <a:pt x="7968" y="21505"/>
                  <a:pt x="8079" y="21528"/>
                </a:cubicBezTo>
                <a:cubicBezTo>
                  <a:pt x="8190" y="21552"/>
                  <a:pt x="8484" y="21564"/>
                  <a:pt x="8733" y="21556"/>
                </a:cubicBezTo>
                <a:cubicBezTo>
                  <a:pt x="8981" y="21547"/>
                  <a:pt x="9437" y="21541"/>
                  <a:pt x="9748" y="21543"/>
                </a:cubicBezTo>
                <a:cubicBezTo>
                  <a:pt x="10422" y="21547"/>
                  <a:pt x="10431" y="21547"/>
                  <a:pt x="11290" y="21501"/>
                </a:cubicBezTo>
                <a:cubicBezTo>
                  <a:pt x="11663" y="21481"/>
                  <a:pt x="12009" y="21438"/>
                  <a:pt x="12061" y="21405"/>
                </a:cubicBezTo>
                <a:cubicBezTo>
                  <a:pt x="12126" y="21364"/>
                  <a:pt x="12168" y="21370"/>
                  <a:pt x="12196" y="21425"/>
                </a:cubicBezTo>
                <a:cubicBezTo>
                  <a:pt x="12226" y="21484"/>
                  <a:pt x="12455" y="21509"/>
                  <a:pt x="13095" y="21523"/>
                </a:cubicBezTo>
                <a:lnTo>
                  <a:pt x="13955" y="21539"/>
                </a:lnTo>
                <a:lnTo>
                  <a:pt x="13832" y="21348"/>
                </a:lnTo>
                <a:cubicBezTo>
                  <a:pt x="13764" y="21242"/>
                  <a:pt x="13659" y="21126"/>
                  <a:pt x="13599" y="21091"/>
                </a:cubicBezTo>
                <a:cubicBezTo>
                  <a:pt x="13538" y="21056"/>
                  <a:pt x="13512" y="20997"/>
                  <a:pt x="13542" y="20961"/>
                </a:cubicBezTo>
                <a:cubicBezTo>
                  <a:pt x="13573" y="20921"/>
                  <a:pt x="13548" y="20893"/>
                  <a:pt x="13477" y="20893"/>
                </a:cubicBezTo>
                <a:cubicBezTo>
                  <a:pt x="13412" y="20893"/>
                  <a:pt x="13325" y="20826"/>
                  <a:pt x="13285" y="20744"/>
                </a:cubicBezTo>
                <a:cubicBezTo>
                  <a:pt x="13245" y="20662"/>
                  <a:pt x="13179" y="20609"/>
                  <a:pt x="13140" y="20628"/>
                </a:cubicBezTo>
                <a:cubicBezTo>
                  <a:pt x="13101" y="20647"/>
                  <a:pt x="13043" y="20625"/>
                  <a:pt x="13009" y="20580"/>
                </a:cubicBezTo>
                <a:cubicBezTo>
                  <a:pt x="12976" y="20535"/>
                  <a:pt x="12882" y="20489"/>
                  <a:pt x="12802" y="20477"/>
                </a:cubicBezTo>
                <a:cubicBezTo>
                  <a:pt x="12579" y="20445"/>
                  <a:pt x="12570" y="19950"/>
                  <a:pt x="12790" y="19767"/>
                </a:cubicBezTo>
                <a:cubicBezTo>
                  <a:pt x="12939" y="19642"/>
                  <a:pt x="13055" y="19626"/>
                  <a:pt x="14191" y="19559"/>
                </a:cubicBezTo>
                <a:cubicBezTo>
                  <a:pt x="14872" y="19519"/>
                  <a:pt x="15464" y="19466"/>
                  <a:pt x="15505" y="19440"/>
                </a:cubicBezTo>
                <a:cubicBezTo>
                  <a:pt x="15547" y="19414"/>
                  <a:pt x="15750" y="19377"/>
                  <a:pt x="15957" y="19361"/>
                </a:cubicBezTo>
                <a:cubicBezTo>
                  <a:pt x="17271" y="19255"/>
                  <a:pt x="17855" y="19193"/>
                  <a:pt x="17970" y="19144"/>
                </a:cubicBezTo>
                <a:cubicBezTo>
                  <a:pt x="18042" y="19113"/>
                  <a:pt x="18182" y="19089"/>
                  <a:pt x="18284" y="19089"/>
                </a:cubicBezTo>
                <a:cubicBezTo>
                  <a:pt x="18386" y="19089"/>
                  <a:pt x="18488" y="19067"/>
                  <a:pt x="18510" y="19039"/>
                </a:cubicBezTo>
                <a:cubicBezTo>
                  <a:pt x="18532" y="19012"/>
                  <a:pt x="18842" y="18974"/>
                  <a:pt x="19199" y="18957"/>
                </a:cubicBezTo>
                <a:cubicBezTo>
                  <a:pt x="19556" y="18939"/>
                  <a:pt x="19886" y="18896"/>
                  <a:pt x="19931" y="18861"/>
                </a:cubicBezTo>
                <a:cubicBezTo>
                  <a:pt x="19977" y="18826"/>
                  <a:pt x="20110" y="18797"/>
                  <a:pt x="20228" y="18797"/>
                </a:cubicBezTo>
                <a:cubicBezTo>
                  <a:pt x="20645" y="18797"/>
                  <a:pt x="21415" y="18381"/>
                  <a:pt x="21415" y="18156"/>
                </a:cubicBezTo>
                <a:cubicBezTo>
                  <a:pt x="21415" y="18091"/>
                  <a:pt x="21452" y="17990"/>
                  <a:pt x="21500" y="17930"/>
                </a:cubicBezTo>
                <a:cubicBezTo>
                  <a:pt x="21571" y="17842"/>
                  <a:pt x="21555" y="17767"/>
                  <a:pt x="21412" y="17537"/>
                </a:cubicBezTo>
                <a:cubicBezTo>
                  <a:pt x="21265" y="17300"/>
                  <a:pt x="21164" y="17226"/>
                  <a:pt x="20816" y="17092"/>
                </a:cubicBezTo>
                <a:cubicBezTo>
                  <a:pt x="20585" y="17004"/>
                  <a:pt x="20307" y="16932"/>
                  <a:pt x="20195" y="16932"/>
                </a:cubicBezTo>
                <a:cubicBezTo>
                  <a:pt x="20084" y="16933"/>
                  <a:pt x="19971" y="16908"/>
                  <a:pt x="19946" y="16876"/>
                </a:cubicBezTo>
                <a:cubicBezTo>
                  <a:pt x="19920" y="16843"/>
                  <a:pt x="19824" y="16819"/>
                  <a:pt x="19732" y="16819"/>
                </a:cubicBezTo>
                <a:cubicBezTo>
                  <a:pt x="19639" y="16819"/>
                  <a:pt x="19525" y="16790"/>
                  <a:pt x="19480" y="16754"/>
                </a:cubicBezTo>
                <a:cubicBezTo>
                  <a:pt x="19434" y="16719"/>
                  <a:pt x="19035" y="16674"/>
                  <a:pt x="18595" y="16657"/>
                </a:cubicBezTo>
                <a:cubicBezTo>
                  <a:pt x="18155" y="16640"/>
                  <a:pt x="17778" y="16603"/>
                  <a:pt x="17756" y="16576"/>
                </a:cubicBezTo>
                <a:cubicBezTo>
                  <a:pt x="17734" y="16549"/>
                  <a:pt x="17450" y="16527"/>
                  <a:pt x="17124" y="16527"/>
                </a:cubicBezTo>
                <a:cubicBezTo>
                  <a:pt x="16798" y="16527"/>
                  <a:pt x="16510" y="16500"/>
                  <a:pt x="16484" y="16468"/>
                </a:cubicBezTo>
                <a:cubicBezTo>
                  <a:pt x="16458" y="16435"/>
                  <a:pt x="16088" y="16411"/>
                  <a:pt x="15633" y="16411"/>
                </a:cubicBezTo>
                <a:cubicBezTo>
                  <a:pt x="13689" y="16410"/>
                  <a:pt x="11766" y="16334"/>
                  <a:pt x="11728" y="16257"/>
                </a:cubicBezTo>
                <a:cubicBezTo>
                  <a:pt x="11707" y="16214"/>
                  <a:pt x="11801" y="16071"/>
                  <a:pt x="11937" y="15939"/>
                </a:cubicBezTo>
                <a:cubicBezTo>
                  <a:pt x="12073" y="15806"/>
                  <a:pt x="12192" y="15628"/>
                  <a:pt x="12201" y="15544"/>
                </a:cubicBezTo>
                <a:cubicBezTo>
                  <a:pt x="12210" y="15460"/>
                  <a:pt x="12220" y="13264"/>
                  <a:pt x="12225" y="10664"/>
                </a:cubicBezTo>
                <a:cubicBezTo>
                  <a:pt x="12231" y="7509"/>
                  <a:pt x="12261" y="5923"/>
                  <a:pt x="12313" y="5899"/>
                </a:cubicBezTo>
                <a:cubicBezTo>
                  <a:pt x="12355" y="5879"/>
                  <a:pt x="12372" y="5818"/>
                  <a:pt x="12351" y="5765"/>
                </a:cubicBezTo>
                <a:cubicBezTo>
                  <a:pt x="12330" y="5711"/>
                  <a:pt x="12292" y="4614"/>
                  <a:pt x="12267" y="3326"/>
                </a:cubicBezTo>
                <a:cubicBezTo>
                  <a:pt x="12228" y="1201"/>
                  <a:pt x="12211" y="960"/>
                  <a:pt x="12082" y="738"/>
                </a:cubicBezTo>
                <a:cubicBezTo>
                  <a:pt x="12004" y="603"/>
                  <a:pt x="11960" y="467"/>
                  <a:pt x="11985" y="436"/>
                </a:cubicBezTo>
                <a:cubicBezTo>
                  <a:pt x="12009" y="406"/>
                  <a:pt x="11997" y="397"/>
                  <a:pt x="11958" y="416"/>
                </a:cubicBezTo>
                <a:cubicBezTo>
                  <a:pt x="11919" y="435"/>
                  <a:pt x="11777" y="363"/>
                  <a:pt x="11642" y="256"/>
                </a:cubicBezTo>
                <a:cubicBezTo>
                  <a:pt x="11461" y="113"/>
                  <a:pt x="11316" y="56"/>
                  <a:pt x="11081" y="38"/>
                </a:cubicBezTo>
                <a:cubicBezTo>
                  <a:pt x="10706" y="9"/>
                  <a:pt x="8706" y="-3"/>
                  <a:pt x="676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9" t="0" r="3" b="0"/>
          <a:stretch>
            <a:fillRect/>
          </a:stretch>
        </p:blipFill>
        <p:spPr>
          <a:xfrm>
            <a:off x="8632916" y="1272704"/>
            <a:ext cx="2965054" cy="296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95" y="0"/>
                </a:moveTo>
                <a:cubicBezTo>
                  <a:pt x="7757" y="0"/>
                  <a:pt x="7589" y="7"/>
                  <a:pt x="7589" y="283"/>
                </a:cubicBezTo>
                <a:cubicBezTo>
                  <a:pt x="7589" y="638"/>
                  <a:pt x="7371" y="775"/>
                  <a:pt x="6841" y="760"/>
                </a:cubicBezTo>
                <a:cubicBezTo>
                  <a:pt x="6613" y="754"/>
                  <a:pt x="6441" y="819"/>
                  <a:pt x="6459" y="905"/>
                </a:cubicBezTo>
                <a:cubicBezTo>
                  <a:pt x="6477" y="991"/>
                  <a:pt x="6316" y="1113"/>
                  <a:pt x="6100" y="1174"/>
                </a:cubicBezTo>
                <a:cubicBezTo>
                  <a:pt x="5885" y="1235"/>
                  <a:pt x="5559" y="1389"/>
                  <a:pt x="5375" y="1518"/>
                </a:cubicBezTo>
                <a:cubicBezTo>
                  <a:pt x="5191" y="1646"/>
                  <a:pt x="4908" y="1752"/>
                  <a:pt x="4744" y="1752"/>
                </a:cubicBezTo>
                <a:cubicBezTo>
                  <a:pt x="4581" y="1752"/>
                  <a:pt x="4364" y="1886"/>
                  <a:pt x="4262" y="2050"/>
                </a:cubicBezTo>
                <a:cubicBezTo>
                  <a:pt x="4159" y="2213"/>
                  <a:pt x="4013" y="2309"/>
                  <a:pt x="3935" y="2261"/>
                </a:cubicBezTo>
                <a:cubicBezTo>
                  <a:pt x="3857" y="2213"/>
                  <a:pt x="3793" y="2234"/>
                  <a:pt x="3793" y="2310"/>
                </a:cubicBezTo>
                <a:cubicBezTo>
                  <a:pt x="3793" y="2385"/>
                  <a:pt x="3472" y="2782"/>
                  <a:pt x="3079" y="3194"/>
                </a:cubicBezTo>
                <a:cubicBezTo>
                  <a:pt x="2686" y="3607"/>
                  <a:pt x="2327" y="4044"/>
                  <a:pt x="2281" y="4163"/>
                </a:cubicBezTo>
                <a:cubicBezTo>
                  <a:pt x="2235" y="4282"/>
                  <a:pt x="2098" y="4380"/>
                  <a:pt x="1975" y="4380"/>
                </a:cubicBezTo>
                <a:cubicBezTo>
                  <a:pt x="1846" y="4380"/>
                  <a:pt x="1749" y="4507"/>
                  <a:pt x="1749" y="4680"/>
                </a:cubicBezTo>
                <a:cubicBezTo>
                  <a:pt x="1749" y="5089"/>
                  <a:pt x="1475" y="5575"/>
                  <a:pt x="1304" y="5469"/>
                </a:cubicBezTo>
                <a:cubicBezTo>
                  <a:pt x="1228" y="5422"/>
                  <a:pt x="1165" y="5530"/>
                  <a:pt x="1165" y="5709"/>
                </a:cubicBezTo>
                <a:cubicBezTo>
                  <a:pt x="1165" y="5888"/>
                  <a:pt x="1051" y="6161"/>
                  <a:pt x="911" y="6316"/>
                </a:cubicBezTo>
                <a:cubicBezTo>
                  <a:pt x="770" y="6472"/>
                  <a:pt x="653" y="6772"/>
                  <a:pt x="653" y="6984"/>
                </a:cubicBezTo>
                <a:cubicBezTo>
                  <a:pt x="653" y="7244"/>
                  <a:pt x="548" y="7416"/>
                  <a:pt x="327" y="7513"/>
                </a:cubicBezTo>
                <a:lnTo>
                  <a:pt x="0" y="7658"/>
                </a:lnTo>
                <a:cubicBezTo>
                  <a:pt x="3" y="12841"/>
                  <a:pt x="34" y="13720"/>
                  <a:pt x="220" y="13720"/>
                </a:cubicBezTo>
                <a:cubicBezTo>
                  <a:pt x="484" y="13720"/>
                  <a:pt x="774" y="14399"/>
                  <a:pt x="674" y="14784"/>
                </a:cubicBezTo>
                <a:cubicBezTo>
                  <a:pt x="633" y="14940"/>
                  <a:pt x="722" y="15156"/>
                  <a:pt x="885" y="15295"/>
                </a:cubicBezTo>
                <a:cubicBezTo>
                  <a:pt x="1039" y="15428"/>
                  <a:pt x="1167" y="15667"/>
                  <a:pt x="1168" y="15830"/>
                </a:cubicBezTo>
                <a:cubicBezTo>
                  <a:pt x="1169" y="15993"/>
                  <a:pt x="1561" y="16570"/>
                  <a:pt x="2038" y="17113"/>
                </a:cubicBezTo>
                <a:cubicBezTo>
                  <a:pt x="2574" y="17723"/>
                  <a:pt x="2873" y="18185"/>
                  <a:pt x="2822" y="18319"/>
                </a:cubicBezTo>
                <a:cubicBezTo>
                  <a:pt x="2774" y="18445"/>
                  <a:pt x="2823" y="18537"/>
                  <a:pt x="2937" y="18539"/>
                </a:cubicBezTo>
                <a:cubicBezTo>
                  <a:pt x="3172" y="18542"/>
                  <a:pt x="3793" y="19162"/>
                  <a:pt x="3793" y="19394"/>
                </a:cubicBezTo>
                <a:cubicBezTo>
                  <a:pt x="3793" y="19483"/>
                  <a:pt x="3987" y="19556"/>
                  <a:pt x="4224" y="19556"/>
                </a:cubicBezTo>
                <a:cubicBezTo>
                  <a:pt x="4461" y="19556"/>
                  <a:pt x="4706" y="19644"/>
                  <a:pt x="4770" y="19750"/>
                </a:cubicBezTo>
                <a:cubicBezTo>
                  <a:pt x="4878" y="19928"/>
                  <a:pt x="5189" y="20089"/>
                  <a:pt x="6895" y="20857"/>
                </a:cubicBezTo>
                <a:cubicBezTo>
                  <a:pt x="7237" y="21011"/>
                  <a:pt x="7792" y="21182"/>
                  <a:pt x="8133" y="21236"/>
                </a:cubicBezTo>
                <a:cubicBezTo>
                  <a:pt x="8474" y="21290"/>
                  <a:pt x="8790" y="21394"/>
                  <a:pt x="8835" y="21467"/>
                </a:cubicBezTo>
                <a:cubicBezTo>
                  <a:pt x="8883" y="21544"/>
                  <a:pt x="11593" y="21600"/>
                  <a:pt x="15260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459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081" t="3108" r="6192" b="2353"/>
          <a:stretch>
            <a:fillRect/>
          </a:stretch>
        </p:blipFill>
        <p:spPr>
          <a:xfrm>
            <a:off x="5288609" y="4007495"/>
            <a:ext cx="2961611" cy="216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74" fill="norm" stroke="1" extrusionOk="0">
                <a:moveTo>
                  <a:pt x="19615" y="0"/>
                </a:moveTo>
                <a:cubicBezTo>
                  <a:pt x="19583" y="-3"/>
                  <a:pt x="19562" y="46"/>
                  <a:pt x="19531" y="142"/>
                </a:cubicBezTo>
                <a:cubicBezTo>
                  <a:pt x="19493" y="257"/>
                  <a:pt x="19457" y="406"/>
                  <a:pt x="19453" y="474"/>
                </a:cubicBezTo>
                <a:cubicBezTo>
                  <a:pt x="19438" y="701"/>
                  <a:pt x="18733" y="702"/>
                  <a:pt x="18611" y="474"/>
                </a:cubicBezTo>
                <a:cubicBezTo>
                  <a:pt x="18527" y="319"/>
                  <a:pt x="18391" y="278"/>
                  <a:pt x="18058" y="312"/>
                </a:cubicBezTo>
                <a:cubicBezTo>
                  <a:pt x="17815" y="337"/>
                  <a:pt x="17559" y="407"/>
                  <a:pt x="17488" y="466"/>
                </a:cubicBezTo>
                <a:cubicBezTo>
                  <a:pt x="17402" y="539"/>
                  <a:pt x="17322" y="500"/>
                  <a:pt x="17242" y="352"/>
                </a:cubicBezTo>
                <a:cubicBezTo>
                  <a:pt x="17161" y="200"/>
                  <a:pt x="17069" y="162"/>
                  <a:pt x="16956" y="229"/>
                </a:cubicBezTo>
                <a:cubicBezTo>
                  <a:pt x="16865" y="283"/>
                  <a:pt x="16739" y="315"/>
                  <a:pt x="16672" y="300"/>
                </a:cubicBezTo>
                <a:cubicBezTo>
                  <a:pt x="16606" y="285"/>
                  <a:pt x="16494" y="335"/>
                  <a:pt x="16426" y="411"/>
                </a:cubicBezTo>
                <a:cubicBezTo>
                  <a:pt x="16346" y="502"/>
                  <a:pt x="16287" y="505"/>
                  <a:pt x="16250" y="423"/>
                </a:cubicBezTo>
                <a:cubicBezTo>
                  <a:pt x="16169" y="245"/>
                  <a:pt x="15903" y="410"/>
                  <a:pt x="15958" y="605"/>
                </a:cubicBezTo>
                <a:cubicBezTo>
                  <a:pt x="16035" y="878"/>
                  <a:pt x="15814" y="1007"/>
                  <a:pt x="15145" y="1071"/>
                </a:cubicBezTo>
                <a:cubicBezTo>
                  <a:pt x="14793" y="1105"/>
                  <a:pt x="13938" y="1202"/>
                  <a:pt x="13244" y="1285"/>
                </a:cubicBezTo>
                <a:cubicBezTo>
                  <a:pt x="12355" y="1391"/>
                  <a:pt x="11946" y="1394"/>
                  <a:pt x="11864" y="1301"/>
                </a:cubicBezTo>
                <a:cubicBezTo>
                  <a:pt x="11761" y="1184"/>
                  <a:pt x="11075" y="1112"/>
                  <a:pt x="10571" y="1166"/>
                </a:cubicBezTo>
                <a:cubicBezTo>
                  <a:pt x="10470" y="1177"/>
                  <a:pt x="9975" y="1159"/>
                  <a:pt x="9472" y="1127"/>
                </a:cubicBezTo>
                <a:lnTo>
                  <a:pt x="8555" y="1067"/>
                </a:lnTo>
                <a:lnTo>
                  <a:pt x="8283" y="1494"/>
                </a:lnTo>
                <a:cubicBezTo>
                  <a:pt x="8024" y="1895"/>
                  <a:pt x="7969" y="1920"/>
                  <a:pt x="7366" y="1945"/>
                </a:cubicBezTo>
                <a:cubicBezTo>
                  <a:pt x="6961" y="1962"/>
                  <a:pt x="6730" y="1920"/>
                  <a:pt x="6741" y="1838"/>
                </a:cubicBezTo>
                <a:cubicBezTo>
                  <a:pt x="6759" y="1695"/>
                  <a:pt x="5838" y="1733"/>
                  <a:pt x="5097" y="1902"/>
                </a:cubicBezTo>
                <a:cubicBezTo>
                  <a:pt x="4857" y="1957"/>
                  <a:pt x="4641" y="1954"/>
                  <a:pt x="4614" y="1894"/>
                </a:cubicBezTo>
                <a:cubicBezTo>
                  <a:pt x="4586" y="1832"/>
                  <a:pt x="4497" y="1832"/>
                  <a:pt x="4409" y="1894"/>
                </a:cubicBezTo>
                <a:cubicBezTo>
                  <a:pt x="4238" y="2015"/>
                  <a:pt x="3882" y="2004"/>
                  <a:pt x="3787" y="1874"/>
                </a:cubicBezTo>
                <a:cubicBezTo>
                  <a:pt x="3753" y="1828"/>
                  <a:pt x="3669" y="1885"/>
                  <a:pt x="3605" y="2004"/>
                </a:cubicBezTo>
                <a:cubicBezTo>
                  <a:pt x="3498" y="2201"/>
                  <a:pt x="3484" y="2201"/>
                  <a:pt x="3431" y="2016"/>
                </a:cubicBezTo>
                <a:cubicBezTo>
                  <a:pt x="3381" y="1839"/>
                  <a:pt x="3325" y="1836"/>
                  <a:pt x="2994" y="1969"/>
                </a:cubicBezTo>
                <a:cubicBezTo>
                  <a:pt x="2678" y="2096"/>
                  <a:pt x="2580" y="2087"/>
                  <a:pt x="2378" y="1929"/>
                </a:cubicBezTo>
                <a:cubicBezTo>
                  <a:pt x="2155" y="1755"/>
                  <a:pt x="2122" y="1762"/>
                  <a:pt x="1944" y="2004"/>
                </a:cubicBezTo>
                <a:cubicBezTo>
                  <a:pt x="1821" y="2172"/>
                  <a:pt x="1681" y="2242"/>
                  <a:pt x="1559" y="2198"/>
                </a:cubicBezTo>
                <a:cubicBezTo>
                  <a:pt x="1420" y="2149"/>
                  <a:pt x="1288" y="2253"/>
                  <a:pt x="1062" y="2590"/>
                </a:cubicBezTo>
                <a:cubicBezTo>
                  <a:pt x="873" y="2870"/>
                  <a:pt x="726" y="3000"/>
                  <a:pt x="689" y="2918"/>
                </a:cubicBezTo>
                <a:cubicBezTo>
                  <a:pt x="645" y="2823"/>
                  <a:pt x="570" y="2826"/>
                  <a:pt x="428" y="2934"/>
                </a:cubicBezTo>
                <a:cubicBezTo>
                  <a:pt x="318" y="3017"/>
                  <a:pt x="186" y="3085"/>
                  <a:pt x="136" y="3088"/>
                </a:cubicBezTo>
                <a:cubicBezTo>
                  <a:pt x="-5" y="3095"/>
                  <a:pt x="5" y="3931"/>
                  <a:pt x="150" y="4250"/>
                </a:cubicBezTo>
                <a:cubicBezTo>
                  <a:pt x="222" y="4406"/>
                  <a:pt x="257" y="4584"/>
                  <a:pt x="229" y="4645"/>
                </a:cubicBezTo>
                <a:cubicBezTo>
                  <a:pt x="200" y="4707"/>
                  <a:pt x="221" y="4796"/>
                  <a:pt x="272" y="4839"/>
                </a:cubicBezTo>
                <a:cubicBezTo>
                  <a:pt x="335" y="4892"/>
                  <a:pt x="337" y="4994"/>
                  <a:pt x="275" y="5152"/>
                </a:cubicBezTo>
                <a:cubicBezTo>
                  <a:pt x="212" y="5312"/>
                  <a:pt x="214" y="5415"/>
                  <a:pt x="281" y="5472"/>
                </a:cubicBezTo>
                <a:cubicBezTo>
                  <a:pt x="335" y="5517"/>
                  <a:pt x="357" y="5630"/>
                  <a:pt x="330" y="5725"/>
                </a:cubicBezTo>
                <a:cubicBezTo>
                  <a:pt x="303" y="5820"/>
                  <a:pt x="356" y="5950"/>
                  <a:pt x="448" y="6017"/>
                </a:cubicBezTo>
                <a:cubicBezTo>
                  <a:pt x="579" y="6112"/>
                  <a:pt x="625" y="6343"/>
                  <a:pt x="665" y="7049"/>
                </a:cubicBezTo>
                <a:cubicBezTo>
                  <a:pt x="694" y="7549"/>
                  <a:pt x="767" y="8800"/>
                  <a:pt x="827" y="9829"/>
                </a:cubicBezTo>
                <a:cubicBezTo>
                  <a:pt x="987" y="12568"/>
                  <a:pt x="988" y="13204"/>
                  <a:pt x="830" y="13158"/>
                </a:cubicBezTo>
                <a:cubicBezTo>
                  <a:pt x="723" y="13126"/>
                  <a:pt x="719" y="13153"/>
                  <a:pt x="816" y="13312"/>
                </a:cubicBezTo>
                <a:cubicBezTo>
                  <a:pt x="913" y="13471"/>
                  <a:pt x="909" y="13516"/>
                  <a:pt x="793" y="13577"/>
                </a:cubicBezTo>
                <a:cubicBezTo>
                  <a:pt x="702" y="13624"/>
                  <a:pt x="665" y="13768"/>
                  <a:pt x="686" y="13984"/>
                </a:cubicBezTo>
                <a:cubicBezTo>
                  <a:pt x="704" y="14167"/>
                  <a:pt x="724" y="14316"/>
                  <a:pt x="732" y="14316"/>
                </a:cubicBezTo>
                <a:cubicBezTo>
                  <a:pt x="784" y="14316"/>
                  <a:pt x="781" y="15090"/>
                  <a:pt x="729" y="15190"/>
                </a:cubicBezTo>
                <a:cubicBezTo>
                  <a:pt x="635" y="15369"/>
                  <a:pt x="680" y="15855"/>
                  <a:pt x="807" y="16028"/>
                </a:cubicBezTo>
                <a:cubicBezTo>
                  <a:pt x="867" y="16109"/>
                  <a:pt x="914" y="16421"/>
                  <a:pt x="914" y="16720"/>
                </a:cubicBezTo>
                <a:cubicBezTo>
                  <a:pt x="914" y="17031"/>
                  <a:pt x="951" y="17232"/>
                  <a:pt x="1001" y="17190"/>
                </a:cubicBezTo>
                <a:cubicBezTo>
                  <a:pt x="1156" y="17060"/>
                  <a:pt x="1303" y="17609"/>
                  <a:pt x="1209" y="17973"/>
                </a:cubicBezTo>
                <a:cubicBezTo>
                  <a:pt x="1122" y="18314"/>
                  <a:pt x="1161" y="19107"/>
                  <a:pt x="1267" y="19136"/>
                </a:cubicBezTo>
                <a:cubicBezTo>
                  <a:pt x="1537" y="19209"/>
                  <a:pt x="1798" y="19195"/>
                  <a:pt x="1878" y="19108"/>
                </a:cubicBezTo>
                <a:cubicBezTo>
                  <a:pt x="1930" y="19050"/>
                  <a:pt x="2407" y="18990"/>
                  <a:pt x="2934" y="18969"/>
                </a:cubicBezTo>
                <a:cubicBezTo>
                  <a:pt x="3662" y="18941"/>
                  <a:pt x="3885" y="18969"/>
                  <a:pt x="3868" y="19088"/>
                </a:cubicBezTo>
                <a:cubicBezTo>
                  <a:pt x="3841" y="19273"/>
                  <a:pt x="4582" y="19311"/>
                  <a:pt x="4718" y="19132"/>
                </a:cubicBezTo>
                <a:cubicBezTo>
                  <a:pt x="4836" y="18978"/>
                  <a:pt x="5223" y="18937"/>
                  <a:pt x="5427" y="19056"/>
                </a:cubicBezTo>
                <a:cubicBezTo>
                  <a:pt x="5519" y="19110"/>
                  <a:pt x="5690" y="19093"/>
                  <a:pt x="5806" y="19021"/>
                </a:cubicBezTo>
                <a:cubicBezTo>
                  <a:pt x="5970" y="18919"/>
                  <a:pt x="6046" y="18934"/>
                  <a:pt x="6159" y="19088"/>
                </a:cubicBezTo>
                <a:cubicBezTo>
                  <a:pt x="6292" y="19269"/>
                  <a:pt x="6340" y="19265"/>
                  <a:pt x="6686" y="19053"/>
                </a:cubicBezTo>
                <a:cubicBezTo>
                  <a:pt x="6965" y="18881"/>
                  <a:pt x="7103" y="18857"/>
                  <a:pt x="7215" y="18954"/>
                </a:cubicBezTo>
                <a:cubicBezTo>
                  <a:pt x="7329" y="19052"/>
                  <a:pt x="7395" y="19029"/>
                  <a:pt x="7481" y="18879"/>
                </a:cubicBezTo>
                <a:cubicBezTo>
                  <a:pt x="7586" y="18696"/>
                  <a:pt x="7606" y="18702"/>
                  <a:pt x="7724" y="18910"/>
                </a:cubicBezTo>
                <a:cubicBezTo>
                  <a:pt x="7832" y="19100"/>
                  <a:pt x="7887" y="19111"/>
                  <a:pt x="8054" y="18989"/>
                </a:cubicBezTo>
                <a:cubicBezTo>
                  <a:pt x="8165" y="18909"/>
                  <a:pt x="8350" y="18872"/>
                  <a:pt x="8468" y="18902"/>
                </a:cubicBezTo>
                <a:cubicBezTo>
                  <a:pt x="8595" y="18935"/>
                  <a:pt x="8706" y="18888"/>
                  <a:pt x="8734" y="18788"/>
                </a:cubicBezTo>
                <a:cubicBezTo>
                  <a:pt x="8765" y="18677"/>
                  <a:pt x="8938" y="18622"/>
                  <a:pt x="9237" y="18622"/>
                </a:cubicBezTo>
                <a:cubicBezTo>
                  <a:pt x="9607" y="18622"/>
                  <a:pt x="9714" y="18570"/>
                  <a:pt x="9796" y="18361"/>
                </a:cubicBezTo>
                <a:cubicBezTo>
                  <a:pt x="9853" y="18216"/>
                  <a:pt x="9953" y="18130"/>
                  <a:pt x="10024" y="18167"/>
                </a:cubicBezTo>
                <a:cubicBezTo>
                  <a:pt x="10094" y="18204"/>
                  <a:pt x="10175" y="18182"/>
                  <a:pt x="10204" y="18119"/>
                </a:cubicBezTo>
                <a:cubicBezTo>
                  <a:pt x="10232" y="18057"/>
                  <a:pt x="10541" y="18024"/>
                  <a:pt x="10892" y="18048"/>
                </a:cubicBezTo>
                <a:cubicBezTo>
                  <a:pt x="11243" y="18073"/>
                  <a:pt x="11553" y="18043"/>
                  <a:pt x="11581" y="17981"/>
                </a:cubicBezTo>
                <a:cubicBezTo>
                  <a:pt x="11648" y="17833"/>
                  <a:pt x="12146" y="17839"/>
                  <a:pt x="12214" y="17989"/>
                </a:cubicBezTo>
                <a:cubicBezTo>
                  <a:pt x="12243" y="18053"/>
                  <a:pt x="12197" y="18158"/>
                  <a:pt x="12113" y="18222"/>
                </a:cubicBezTo>
                <a:cubicBezTo>
                  <a:pt x="12008" y="18302"/>
                  <a:pt x="12118" y="18326"/>
                  <a:pt x="12457" y="18297"/>
                </a:cubicBezTo>
                <a:cubicBezTo>
                  <a:pt x="12729" y="18275"/>
                  <a:pt x="12949" y="18242"/>
                  <a:pt x="12949" y="18230"/>
                </a:cubicBezTo>
                <a:cubicBezTo>
                  <a:pt x="12949" y="18218"/>
                  <a:pt x="13094" y="18193"/>
                  <a:pt x="13270" y="18171"/>
                </a:cubicBezTo>
                <a:cubicBezTo>
                  <a:pt x="13446" y="18149"/>
                  <a:pt x="13673" y="18116"/>
                  <a:pt x="13774" y="18096"/>
                </a:cubicBezTo>
                <a:cubicBezTo>
                  <a:pt x="13895" y="18072"/>
                  <a:pt x="13944" y="18120"/>
                  <a:pt x="13924" y="18242"/>
                </a:cubicBezTo>
                <a:cubicBezTo>
                  <a:pt x="13901" y="18386"/>
                  <a:pt x="13936" y="18377"/>
                  <a:pt x="14074" y="18206"/>
                </a:cubicBezTo>
                <a:cubicBezTo>
                  <a:pt x="14230" y="18014"/>
                  <a:pt x="14264" y="18011"/>
                  <a:pt x="14364" y="18175"/>
                </a:cubicBezTo>
                <a:cubicBezTo>
                  <a:pt x="14486" y="18376"/>
                  <a:pt x="14803" y="18363"/>
                  <a:pt x="15223" y="18135"/>
                </a:cubicBezTo>
                <a:cubicBezTo>
                  <a:pt x="15545" y="17961"/>
                  <a:pt x="15638" y="18029"/>
                  <a:pt x="15585" y="18408"/>
                </a:cubicBezTo>
                <a:cubicBezTo>
                  <a:pt x="15531" y="18790"/>
                  <a:pt x="16059" y="19455"/>
                  <a:pt x="16247" y="19242"/>
                </a:cubicBezTo>
                <a:cubicBezTo>
                  <a:pt x="16403" y="19066"/>
                  <a:pt x="16505" y="19280"/>
                  <a:pt x="16426" y="19618"/>
                </a:cubicBezTo>
                <a:cubicBezTo>
                  <a:pt x="16391" y="19769"/>
                  <a:pt x="16408" y="19863"/>
                  <a:pt x="16473" y="19863"/>
                </a:cubicBezTo>
                <a:cubicBezTo>
                  <a:pt x="16646" y="19863"/>
                  <a:pt x="17120" y="20374"/>
                  <a:pt x="17063" y="20500"/>
                </a:cubicBezTo>
                <a:cubicBezTo>
                  <a:pt x="16969" y="20707"/>
                  <a:pt x="17117" y="20888"/>
                  <a:pt x="17254" y="20733"/>
                </a:cubicBezTo>
                <a:cubicBezTo>
                  <a:pt x="17411" y="20555"/>
                  <a:pt x="17580" y="20685"/>
                  <a:pt x="17511" y="20930"/>
                </a:cubicBezTo>
                <a:cubicBezTo>
                  <a:pt x="17476" y="21057"/>
                  <a:pt x="17500" y="21095"/>
                  <a:pt x="17595" y="21045"/>
                </a:cubicBezTo>
                <a:cubicBezTo>
                  <a:pt x="17672" y="21005"/>
                  <a:pt x="17789" y="21073"/>
                  <a:pt x="17858" y="21199"/>
                </a:cubicBezTo>
                <a:cubicBezTo>
                  <a:pt x="18006" y="21470"/>
                  <a:pt x="18221" y="21492"/>
                  <a:pt x="18359" y="21251"/>
                </a:cubicBezTo>
                <a:cubicBezTo>
                  <a:pt x="18480" y="21041"/>
                  <a:pt x="18703" y="21188"/>
                  <a:pt x="18634" y="21433"/>
                </a:cubicBezTo>
                <a:cubicBezTo>
                  <a:pt x="18596" y="21565"/>
                  <a:pt x="18669" y="21597"/>
                  <a:pt x="18958" y="21559"/>
                </a:cubicBezTo>
                <a:cubicBezTo>
                  <a:pt x="19163" y="21532"/>
                  <a:pt x="19367" y="21458"/>
                  <a:pt x="19412" y="21397"/>
                </a:cubicBezTo>
                <a:cubicBezTo>
                  <a:pt x="19457" y="21336"/>
                  <a:pt x="19468" y="21021"/>
                  <a:pt x="19435" y="20693"/>
                </a:cubicBezTo>
                <a:cubicBezTo>
                  <a:pt x="19388" y="20221"/>
                  <a:pt x="19330" y="20071"/>
                  <a:pt x="19157" y="19982"/>
                </a:cubicBezTo>
                <a:cubicBezTo>
                  <a:pt x="18981" y="19890"/>
                  <a:pt x="18951" y="19810"/>
                  <a:pt x="18998" y="19551"/>
                </a:cubicBezTo>
                <a:cubicBezTo>
                  <a:pt x="19038" y="19336"/>
                  <a:pt x="19005" y="19156"/>
                  <a:pt x="18900" y="18997"/>
                </a:cubicBezTo>
                <a:cubicBezTo>
                  <a:pt x="18796" y="18841"/>
                  <a:pt x="18768" y="18669"/>
                  <a:pt x="18810" y="18487"/>
                </a:cubicBezTo>
                <a:cubicBezTo>
                  <a:pt x="18847" y="18328"/>
                  <a:pt x="18836" y="18244"/>
                  <a:pt x="18787" y="18286"/>
                </a:cubicBezTo>
                <a:cubicBezTo>
                  <a:pt x="18740" y="18325"/>
                  <a:pt x="18623" y="18231"/>
                  <a:pt x="18527" y="18080"/>
                </a:cubicBezTo>
                <a:cubicBezTo>
                  <a:pt x="18340" y="17787"/>
                  <a:pt x="18307" y="17635"/>
                  <a:pt x="18388" y="17435"/>
                </a:cubicBezTo>
                <a:cubicBezTo>
                  <a:pt x="18416" y="17367"/>
                  <a:pt x="18439" y="17255"/>
                  <a:pt x="18440" y="17186"/>
                </a:cubicBezTo>
                <a:cubicBezTo>
                  <a:pt x="18442" y="16965"/>
                  <a:pt x="20106" y="16755"/>
                  <a:pt x="20254" y="16957"/>
                </a:cubicBezTo>
                <a:cubicBezTo>
                  <a:pt x="20288" y="17003"/>
                  <a:pt x="20244" y="17152"/>
                  <a:pt x="20156" y="17289"/>
                </a:cubicBezTo>
                <a:cubicBezTo>
                  <a:pt x="20046" y="17460"/>
                  <a:pt x="20040" y="17502"/>
                  <a:pt x="20132" y="17428"/>
                </a:cubicBezTo>
                <a:cubicBezTo>
                  <a:pt x="20322" y="17275"/>
                  <a:pt x="20587" y="17268"/>
                  <a:pt x="20650" y="17408"/>
                </a:cubicBezTo>
                <a:cubicBezTo>
                  <a:pt x="20680" y="17474"/>
                  <a:pt x="20738" y="17447"/>
                  <a:pt x="20780" y="17352"/>
                </a:cubicBezTo>
                <a:cubicBezTo>
                  <a:pt x="20822" y="17260"/>
                  <a:pt x="20930" y="17187"/>
                  <a:pt x="21021" y="17186"/>
                </a:cubicBezTo>
                <a:cubicBezTo>
                  <a:pt x="21204" y="17185"/>
                  <a:pt x="21253" y="16798"/>
                  <a:pt x="21217" y="15625"/>
                </a:cubicBezTo>
                <a:cubicBezTo>
                  <a:pt x="21170" y="14094"/>
                  <a:pt x="21185" y="13818"/>
                  <a:pt x="21301" y="13850"/>
                </a:cubicBezTo>
                <a:cubicBezTo>
                  <a:pt x="21487" y="13900"/>
                  <a:pt x="21432" y="13362"/>
                  <a:pt x="21220" y="13055"/>
                </a:cubicBezTo>
                <a:lnTo>
                  <a:pt x="21023" y="12770"/>
                </a:lnTo>
                <a:lnTo>
                  <a:pt x="21220" y="12205"/>
                </a:lnTo>
                <a:cubicBezTo>
                  <a:pt x="21460" y="11509"/>
                  <a:pt x="21459" y="11380"/>
                  <a:pt x="21232" y="10801"/>
                </a:cubicBezTo>
                <a:cubicBezTo>
                  <a:pt x="21051" y="10343"/>
                  <a:pt x="21051" y="10338"/>
                  <a:pt x="21232" y="10109"/>
                </a:cubicBezTo>
                <a:cubicBezTo>
                  <a:pt x="21451" y="9831"/>
                  <a:pt x="21465" y="9573"/>
                  <a:pt x="21266" y="9469"/>
                </a:cubicBezTo>
                <a:cubicBezTo>
                  <a:pt x="21184" y="9426"/>
                  <a:pt x="21145" y="9310"/>
                  <a:pt x="21174" y="9208"/>
                </a:cubicBezTo>
                <a:cubicBezTo>
                  <a:pt x="21202" y="9108"/>
                  <a:pt x="21184" y="8992"/>
                  <a:pt x="21136" y="8951"/>
                </a:cubicBezTo>
                <a:cubicBezTo>
                  <a:pt x="21003" y="8839"/>
                  <a:pt x="21032" y="8669"/>
                  <a:pt x="21226" y="8405"/>
                </a:cubicBezTo>
                <a:cubicBezTo>
                  <a:pt x="21399" y="8169"/>
                  <a:pt x="21393" y="8158"/>
                  <a:pt x="21052" y="7836"/>
                </a:cubicBezTo>
                <a:cubicBezTo>
                  <a:pt x="20711" y="7514"/>
                  <a:pt x="20708" y="7499"/>
                  <a:pt x="20650" y="6488"/>
                </a:cubicBezTo>
                <a:cubicBezTo>
                  <a:pt x="20618" y="5925"/>
                  <a:pt x="20545" y="4757"/>
                  <a:pt x="20485" y="3894"/>
                </a:cubicBezTo>
                <a:cubicBezTo>
                  <a:pt x="20377" y="2324"/>
                  <a:pt x="20406" y="1816"/>
                  <a:pt x="20601" y="1981"/>
                </a:cubicBezTo>
                <a:cubicBezTo>
                  <a:pt x="20665" y="2034"/>
                  <a:pt x="20688" y="2004"/>
                  <a:pt x="20662" y="1898"/>
                </a:cubicBezTo>
                <a:cubicBezTo>
                  <a:pt x="20638" y="1802"/>
                  <a:pt x="20651" y="1566"/>
                  <a:pt x="20691" y="1376"/>
                </a:cubicBezTo>
                <a:cubicBezTo>
                  <a:pt x="20750" y="1089"/>
                  <a:pt x="20726" y="996"/>
                  <a:pt x="20540" y="830"/>
                </a:cubicBezTo>
                <a:cubicBezTo>
                  <a:pt x="20418" y="721"/>
                  <a:pt x="20318" y="550"/>
                  <a:pt x="20318" y="447"/>
                </a:cubicBezTo>
                <a:cubicBezTo>
                  <a:pt x="20318" y="319"/>
                  <a:pt x="20256" y="282"/>
                  <a:pt x="20127" y="328"/>
                </a:cubicBezTo>
                <a:cubicBezTo>
                  <a:pt x="20010" y="370"/>
                  <a:pt x="19872" y="307"/>
                  <a:pt x="19768" y="166"/>
                </a:cubicBezTo>
                <a:cubicBezTo>
                  <a:pt x="19690" y="60"/>
                  <a:pt x="19647" y="3"/>
                  <a:pt x="19615" y="0"/>
                </a:cubicBezTo>
                <a:close/>
                <a:moveTo>
                  <a:pt x="15414" y="293"/>
                </a:moveTo>
                <a:cubicBezTo>
                  <a:pt x="15367" y="295"/>
                  <a:pt x="15248" y="378"/>
                  <a:pt x="15151" y="478"/>
                </a:cubicBezTo>
                <a:cubicBezTo>
                  <a:pt x="15053" y="579"/>
                  <a:pt x="15014" y="662"/>
                  <a:pt x="15061" y="660"/>
                </a:cubicBezTo>
                <a:cubicBezTo>
                  <a:pt x="15108" y="658"/>
                  <a:pt x="15227" y="571"/>
                  <a:pt x="15324" y="470"/>
                </a:cubicBezTo>
                <a:cubicBezTo>
                  <a:pt x="15422" y="370"/>
                  <a:pt x="15461" y="290"/>
                  <a:pt x="15414" y="293"/>
                </a:cubicBezTo>
                <a:close/>
                <a:moveTo>
                  <a:pt x="14002" y="573"/>
                </a:moveTo>
                <a:cubicBezTo>
                  <a:pt x="13959" y="573"/>
                  <a:pt x="13909" y="596"/>
                  <a:pt x="13849" y="644"/>
                </a:cubicBezTo>
                <a:cubicBezTo>
                  <a:pt x="13701" y="762"/>
                  <a:pt x="13713" y="779"/>
                  <a:pt x="13950" y="783"/>
                </a:cubicBezTo>
                <a:cubicBezTo>
                  <a:pt x="14147" y="786"/>
                  <a:pt x="14194" y="749"/>
                  <a:pt x="14121" y="648"/>
                </a:cubicBezTo>
                <a:cubicBezTo>
                  <a:pt x="14085" y="599"/>
                  <a:pt x="14045" y="574"/>
                  <a:pt x="14002" y="573"/>
                </a:cubicBezTo>
                <a:close/>
                <a:moveTo>
                  <a:pt x="801" y="2178"/>
                </a:moveTo>
                <a:cubicBezTo>
                  <a:pt x="772" y="2194"/>
                  <a:pt x="737" y="2227"/>
                  <a:pt x="706" y="2269"/>
                </a:cubicBezTo>
                <a:cubicBezTo>
                  <a:pt x="616" y="2393"/>
                  <a:pt x="628" y="2408"/>
                  <a:pt x="758" y="2341"/>
                </a:cubicBezTo>
                <a:cubicBezTo>
                  <a:pt x="848" y="2294"/>
                  <a:pt x="899" y="2221"/>
                  <a:pt x="871" y="2182"/>
                </a:cubicBezTo>
                <a:cubicBezTo>
                  <a:pt x="857" y="2163"/>
                  <a:pt x="831" y="2163"/>
                  <a:pt x="801" y="2178"/>
                </a:cubicBezTo>
                <a:close/>
                <a:moveTo>
                  <a:pt x="20711" y="2234"/>
                </a:moveTo>
                <a:cubicBezTo>
                  <a:pt x="20703" y="2262"/>
                  <a:pt x="20699" y="2322"/>
                  <a:pt x="20699" y="2408"/>
                </a:cubicBezTo>
                <a:cubicBezTo>
                  <a:pt x="20699" y="2579"/>
                  <a:pt x="20717" y="2648"/>
                  <a:pt x="20743" y="2562"/>
                </a:cubicBezTo>
                <a:cubicBezTo>
                  <a:pt x="20768" y="2476"/>
                  <a:pt x="20768" y="2339"/>
                  <a:pt x="20743" y="2254"/>
                </a:cubicBezTo>
                <a:cubicBezTo>
                  <a:pt x="20730" y="2211"/>
                  <a:pt x="20719" y="2206"/>
                  <a:pt x="20711" y="2234"/>
                </a:cubicBezTo>
                <a:close/>
                <a:moveTo>
                  <a:pt x="81" y="6156"/>
                </a:moveTo>
                <a:cubicBezTo>
                  <a:pt x="35" y="6170"/>
                  <a:pt x="0" y="6233"/>
                  <a:pt x="0" y="6334"/>
                </a:cubicBezTo>
                <a:cubicBezTo>
                  <a:pt x="0" y="6445"/>
                  <a:pt x="53" y="6488"/>
                  <a:pt x="136" y="6444"/>
                </a:cubicBezTo>
                <a:cubicBezTo>
                  <a:pt x="211" y="6405"/>
                  <a:pt x="251" y="6324"/>
                  <a:pt x="223" y="6263"/>
                </a:cubicBezTo>
                <a:cubicBezTo>
                  <a:pt x="183" y="6174"/>
                  <a:pt x="127" y="6141"/>
                  <a:pt x="81" y="6156"/>
                </a:cubicBezTo>
                <a:close/>
                <a:moveTo>
                  <a:pt x="365" y="8204"/>
                </a:moveTo>
                <a:cubicBezTo>
                  <a:pt x="295" y="8263"/>
                  <a:pt x="331" y="9123"/>
                  <a:pt x="420" y="9504"/>
                </a:cubicBezTo>
                <a:cubicBezTo>
                  <a:pt x="492" y="9816"/>
                  <a:pt x="511" y="9591"/>
                  <a:pt x="474" y="8860"/>
                </a:cubicBezTo>
                <a:cubicBezTo>
                  <a:pt x="455" y="8466"/>
                  <a:pt x="405" y="8169"/>
                  <a:pt x="365" y="8204"/>
                </a:cubicBezTo>
                <a:close/>
                <a:moveTo>
                  <a:pt x="21544" y="15044"/>
                </a:moveTo>
                <a:cubicBezTo>
                  <a:pt x="21537" y="15083"/>
                  <a:pt x="21530" y="15179"/>
                  <a:pt x="21530" y="15316"/>
                </a:cubicBezTo>
                <a:cubicBezTo>
                  <a:pt x="21529" y="15591"/>
                  <a:pt x="21547" y="15716"/>
                  <a:pt x="21570" y="15597"/>
                </a:cubicBezTo>
                <a:cubicBezTo>
                  <a:pt x="21593" y="15478"/>
                  <a:pt x="21595" y="15254"/>
                  <a:pt x="21573" y="15099"/>
                </a:cubicBezTo>
                <a:cubicBezTo>
                  <a:pt x="21562" y="15021"/>
                  <a:pt x="21552" y="15004"/>
                  <a:pt x="21544" y="15044"/>
                </a:cubicBezTo>
                <a:close/>
                <a:moveTo>
                  <a:pt x="19291" y="17269"/>
                </a:moveTo>
                <a:cubicBezTo>
                  <a:pt x="19261" y="17285"/>
                  <a:pt x="19223" y="17314"/>
                  <a:pt x="19192" y="17356"/>
                </a:cubicBezTo>
                <a:cubicBezTo>
                  <a:pt x="19102" y="17480"/>
                  <a:pt x="19114" y="17495"/>
                  <a:pt x="19244" y="17428"/>
                </a:cubicBezTo>
                <a:cubicBezTo>
                  <a:pt x="19335" y="17381"/>
                  <a:pt x="19385" y="17312"/>
                  <a:pt x="19357" y="17273"/>
                </a:cubicBezTo>
                <a:cubicBezTo>
                  <a:pt x="19343" y="17254"/>
                  <a:pt x="19320" y="17254"/>
                  <a:pt x="19291" y="17269"/>
                </a:cubicBezTo>
                <a:close/>
                <a:moveTo>
                  <a:pt x="17456" y="20041"/>
                </a:moveTo>
                <a:cubicBezTo>
                  <a:pt x="17482" y="20049"/>
                  <a:pt x="17505" y="20072"/>
                  <a:pt x="17520" y="20104"/>
                </a:cubicBezTo>
                <a:cubicBezTo>
                  <a:pt x="17549" y="20169"/>
                  <a:pt x="17533" y="20258"/>
                  <a:pt x="17485" y="20298"/>
                </a:cubicBezTo>
                <a:cubicBezTo>
                  <a:pt x="17438" y="20338"/>
                  <a:pt x="17379" y="20315"/>
                  <a:pt x="17349" y="20250"/>
                </a:cubicBezTo>
                <a:cubicBezTo>
                  <a:pt x="17320" y="20185"/>
                  <a:pt x="17331" y="20101"/>
                  <a:pt x="17378" y="20061"/>
                </a:cubicBezTo>
                <a:cubicBezTo>
                  <a:pt x="17402" y="20041"/>
                  <a:pt x="17431" y="20033"/>
                  <a:pt x="17456" y="200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148" t="13355" r="13029" b="10613"/>
          <a:stretch>
            <a:fillRect/>
          </a:stretch>
        </p:blipFill>
        <p:spPr>
          <a:xfrm>
            <a:off x="453219" y="3813304"/>
            <a:ext cx="2412726" cy="2413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52" fill="norm" stroke="1" extrusionOk="0">
                <a:moveTo>
                  <a:pt x="17214" y="14"/>
                </a:moveTo>
                <a:cubicBezTo>
                  <a:pt x="17224" y="36"/>
                  <a:pt x="17262" y="82"/>
                  <a:pt x="17320" y="152"/>
                </a:cubicBezTo>
                <a:cubicBezTo>
                  <a:pt x="17495" y="361"/>
                  <a:pt x="17504" y="436"/>
                  <a:pt x="17384" y="581"/>
                </a:cubicBezTo>
                <a:cubicBezTo>
                  <a:pt x="17304" y="677"/>
                  <a:pt x="17213" y="728"/>
                  <a:pt x="17182" y="698"/>
                </a:cubicBezTo>
                <a:cubicBezTo>
                  <a:pt x="17151" y="667"/>
                  <a:pt x="16989" y="740"/>
                  <a:pt x="16820" y="861"/>
                </a:cubicBezTo>
                <a:cubicBezTo>
                  <a:pt x="16587" y="1026"/>
                  <a:pt x="16479" y="1048"/>
                  <a:pt x="16379" y="949"/>
                </a:cubicBezTo>
                <a:cubicBezTo>
                  <a:pt x="16303" y="874"/>
                  <a:pt x="16248" y="866"/>
                  <a:pt x="16248" y="931"/>
                </a:cubicBezTo>
                <a:cubicBezTo>
                  <a:pt x="16248" y="994"/>
                  <a:pt x="16304" y="1101"/>
                  <a:pt x="16372" y="1169"/>
                </a:cubicBezTo>
                <a:cubicBezTo>
                  <a:pt x="16543" y="1339"/>
                  <a:pt x="16307" y="1771"/>
                  <a:pt x="16042" y="1771"/>
                </a:cubicBezTo>
                <a:cubicBezTo>
                  <a:pt x="15932" y="1771"/>
                  <a:pt x="15786" y="1821"/>
                  <a:pt x="15722" y="1885"/>
                </a:cubicBezTo>
                <a:cubicBezTo>
                  <a:pt x="15658" y="1948"/>
                  <a:pt x="15411" y="2010"/>
                  <a:pt x="15168" y="2019"/>
                </a:cubicBezTo>
                <a:cubicBezTo>
                  <a:pt x="14827" y="2032"/>
                  <a:pt x="14635" y="2126"/>
                  <a:pt x="14323" y="2437"/>
                </a:cubicBezTo>
                <a:cubicBezTo>
                  <a:pt x="14101" y="2659"/>
                  <a:pt x="13918" y="2891"/>
                  <a:pt x="13918" y="2955"/>
                </a:cubicBezTo>
                <a:cubicBezTo>
                  <a:pt x="13918" y="3019"/>
                  <a:pt x="13790" y="3097"/>
                  <a:pt x="13634" y="3128"/>
                </a:cubicBezTo>
                <a:cubicBezTo>
                  <a:pt x="13478" y="3160"/>
                  <a:pt x="13350" y="3265"/>
                  <a:pt x="13350" y="3359"/>
                </a:cubicBezTo>
                <a:cubicBezTo>
                  <a:pt x="13350" y="3452"/>
                  <a:pt x="13235" y="3544"/>
                  <a:pt x="13094" y="3564"/>
                </a:cubicBezTo>
                <a:cubicBezTo>
                  <a:pt x="12872" y="3596"/>
                  <a:pt x="12855" y="3630"/>
                  <a:pt x="12966" y="3837"/>
                </a:cubicBezTo>
                <a:cubicBezTo>
                  <a:pt x="13154" y="4186"/>
                  <a:pt x="12858" y="4362"/>
                  <a:pt x="12185" y="4298"/>
                </a:cubicBezTo>
                <a:cubicBezTo>
                  <a:pt x="11433" y="4226"/>
                  <a:pt x="11355" y="4191"/>
                  <a:pt x="11443" y="3957"/>
                </a:cubicBezTo>
                <a:cubicBezTo>
                  <a:pt x="11509" y="3782"/>
                  <a:pt x="11493" y="3775"/>
                  <a:pt x="11333" y="3904"/>
                </a:cubicBezTo>
                <a:cubicBezTo>
                  <a:pt x="11067" y="4120"/>
                  <a:pt x="10506" y="4033"/>
                  <a:pt x="10527" y="3780"/>
                </a:cubicBezTo>
                <a:cubicBezTo>
                  <a:pt x="10539" y="3624"/>
                  <a:pt x="10465" y="3587"/>
                  <a:pt x="10186" y="3607"/>
                </a:cubicBezTo>
                <a:cubicBezTo>
                  <a:pt x="9989" y="3620"/>
                  <a:pt x="9773" y="3706"/>
                  <a:pt x="9703" y="3798"/>
                </a:cubicBezTo>
                <a:cubicBezTo>
                  <a:pt x="9595" y="3940"/>
                  <a:pt x="9553" y="3928"/>
                  <a:pt x="9436" y="3709"/>
                </a:cubicBezTo>
                <a:cubicBezTo>
                  <a:pt x="9310" y="3473"/>
                  <a:pt x="9286" y="3468"/>
                  <a:pt x="9156" y="3646"/>
                </a:cubicBezTo>
                <a:cubicBezTo>
                  <a:pt x="9034" y="3812"/>
                  <a:pt x="8984" y="3816"/>
                  <a:pt x="8772" y="3685"/>
                </a:cubicBezTo>
                <a:cubicBezTo>
                  <a:pt x="8579" y="3564"/>
                  <a:pt x="8499" y="3561"/>
                  <a:pt x="8389" y="3670"/>
                </a:cubicBezTo>
                <a:cubicBezTo>
                  <a:pt x="8222" y="3837"/>
                  <a:pt x="7426" y="3859"/>
                  <a:pt x="7327" y="3699"/>
                </a:cubicBezTo>
                <a:cubicBezTo>
                  <a:pt x="7217" y="3522"/>
                  <a:pt x="6851" y="3564"/>
                  <a:pt x="6336" y="3812"/>
                </a:cubicBezTo>
                <a:cubicBezTo>
                  <a:pt x="6021" y="3964"/>
                  <a:pt x="5827" y="4002"/>
                  <a:pt x="5750" y="3926"/>
                </a:cubicBezTo>
                <a:cubicBezTo>
                  <a:pt x="5523" y="3699"/>
                  <a:pt x="5465" y="3822"/>
                  <a:pt x="5477" y="4528"/>
                </a:cubicBezTo>
                <a:cubicBezTo>
                  <a:pt x="5483" y="4923"/>
                  <a:pt x="5455" y="5303"/>
                  <a:pt x="5413" y="5371"/>
                </a:cubicBezTo>
                <a:cubicBezTo>
                  <a:pt x="5368" y="5443"/>
                  <a:pt x="5175" y="5471"/>
                  <a:pt x="4955" y="5435"/>
                </a:cubicBezTo>
                <a:cubicBezTo>
                  <a:pt x="4732" y="5399"/>
                  <a:pt x="4542" y="5425"/>
                  <a:pt x="4497" y="5499"/>
                </a:cubicBezTo>
                <a:cubicBezTo>
                  <a:pt x="4396" y="5661"/>
                  <a:pt x="3945" y="5661"/>
                  <a:pt x="3783" y="5499"/>
                </a:cubicBezTo>
                <a:cubicBezTo>
                  <a:pt x="3691" y="5407"/>
                  <a:pt x="3660" y="5430"/>
                  <a:pt x="3673" y="5584"/>
                </a:cubicBezTo>
                <a:cubicBezTo>
                  <a:pt x="3682" y="5700"/>
                  <a:pt x="3793" y="5823"/>
                  <a:pt x="3918" y="5857"/>
                </a:cubicBezTo>
                <a:cubicBezTo>
                  <a:pt x="4231" y="5942"/>
                  <a:pt x="4216" y="6258"/>
                  <a:pt x="3900" y="6215"/>
                </a:cubicBezTo>
                <a:cubicBezTo>
                  <a:pt x="3589" y="6172"/>
                  <a:pt x="3476" y="6349"/>
                  <a:pt x="3630" y="6636"/>
                </a:cubicBezTo>
                <a:cubicBezTo>
                  <a:pt x="3726" y="6814"/>
                  <a:pt x="3697" y="6920"/>
                  <a:pt x="3477" y="7175"/>
                </a:cubicBezTo>
                <a:cubicBezTo>
                  <a:pt x="3211" y="7484"/>
                  <a:pt x="3196" y="7489"/>
                  <a:pt x="2973" y="7288"/>
                </a:cubicBezTo>
                <a:cubicBezTo>
                  <a:pt x="2796" y="7128"/>
                  <a:pt x="2694" y="7108"/>
                  <a:pt x="2522" y="7200"/>
                </a:cubicBezTo>
                <a:cubicBezTo>
                  <a:pt x="2400" y="7265"/>
                  <a:pt x="2281" y="7309"/>
                  <a:pt x="2256" y="7295"/>
                </a:cubicBezTo>
                <a:cubicBezTo>
                  <a:pt x="2231" y="7282"/>
                  <a:pt x="2250" y="7317"/>
                  <a:pt x="2298" y="7377"/>
                </a:cubicBezTo>
                <a:cubicBezTo>
                  <a:pt x="2346" y="7436"/>
                  <a:pt x="2384" y="7560"/>
                  <a:pt x="2384" y="7650"/>
                </a:cubicBezTo>
                <a:cubicBezTo>
                  <a:pt x="2384" y="7739"/>
                  <a:pt x="2473" y="7877"/>
                  <a:pt x="2582" y="7958"/>
                </a:cubicBezTo>
                <a:cubicBezTo>
                  <a:pt x="2771" y="8097"/>
                  <a:pt x="2772" y="8106"/>
                  <a:pt x="2579" y="8181"/>
                </a:cubicBezTo>
                <a:cubicBezTo>
                  <a:pt x="2388" y="8255"/>
                  <a:pt x="2388" y="8273"/>
                  <a:pt x="2565" y="8468"/>
                </a:cubicBezTo>
                <a:cubicBezTo>
                  <a:pt x="2669" y="8583"/>
                  <a:pt x="2720" y="8758"/>
                  <a:pt x="2682" y="8858"/>
                </a:cubicBezTo>
                <a:cubicBezTo>
                  <a:pt x="2618" y="9023"/>
                  <a:pt x="2589" y="9026"/>
                  <a:pt x="2359" y="8865"/>
                </a:cubicBezTo>
                <a:cubicBezTo>
                  <a:pt x="2077" y="8668"/>
                  <a:pt x="1882" y="8628"/>
                  <a:pt x="1982" y="8790"/>
                </a:cubicBezTo>
                <a:cubicBezTo>
                  <a:pt x="2018" y="8849"/>
                  <a:pt x="1996" y="8928"/>
                  <a:pt x="1932" y="8968"/>
                </a:cubicBezTo>
                <a:cubicBezTo>
                  <a:pt x="1869" y="9007"/>
                  <a:pt x="1815" y="9286"/>
                  <a:pt x="1815" y="9584"/>
                </a:cubicBezTo>
                <a:cubicBezTo>
                  <a:pt x="1815" y="9980"/>
                  <a:pt x="1879" y="10180"/>
                  <a:pt x="2043" y="10328"/>
                </a:cubicBezTo>
                <a:cubicBezTo>
                  <a:pt x="2266" y="10530"/>
                  <a:pt x="2264" y="10533"/>
                  <a:pt x="2039" y="10849"/>
                </a:cubicBezTo>
                <a:cubicBezTo>
                  <a:pt x="1891" y="11056"/>
                  <a:pt x="1853" y="11190"/>
                  <a:pt x="1932" y="11239"/>
                </a:cubicBezTo>
                <a:cubicBezTo>
                  <a:pt x="2018" y="11292"/>
                  <a:pt x="2017" y="11360"/>
                  <a:pt x="1929" y="11466"/>
                </a:cubicBezTo>
                <a:cubicBezTo>
                  <a:pt x="1807" y="11612"/>
                  <a:pt x="1815" y="12035"/>
                  <a:pt x="1943" y="12259"/>
                </a:cubicBezTo>
                <a:cubicBezTo>
                  <a:pt x="2029" y="12410"/>
                  <a:pt x="1993" y="12886"/>
                  <a:pt x="1876" y="13152"/>
                </a:cubicBezTo>
                <a:cubicBezTo>
                  <a:pt x="1819" y="13281"/>
                  <a:pt x="1834" y="13446"/>
                  <a:pt x="1911" y="13570"/>
                </a:cubicBezTo>
                <a:cubicBezTo>
                  <a:pt x="1993" y="13702"/>
                  <a:pt x="2000" y="13803"/>
                  <a:pt x="1929" y="13847"/>
                </a:cubicBezTo>
                <a:cubicBezTo>
                  <a:pt x="1868" y="13885"/>
                  <a:pt x="1815" y="14064"/>
                  <a:pt x="1815" y="14244"/>
                </a:cubicBezTo>
                <a:cubicBezTo>
                  <a:pt x="1815" y="14626"/>
                  <a:pt x="1645" y="14772"/>
                  <a:pt x="1418" y="14584"/>
                </a:cubicBezTo>
                <a:cubicBezTo>
                  <a:pt x="1236" y="14433"/>
                  <a:pt x="1020" y="14522"/>
                  <a:pt x="1020" y="14747"/>
                </a:cubicBezTo>
                <a:cubicBezTo>
                  <a:pt x="1020" y="14829"/>
                  <a:pt x="943" y="14960"/>
                  <a:pt x="849" y="15037"/>
                </a:cubicBezTo>
                <a:cubicBezTo>
                  <a:pt x="661" y="15193"/>
                  <a:pt x="626" y="15377"/>
                  <a:pt x="782" y="15377"/>
                </a:cubicBezTo>
                <a:cubicBezTo>
                  <a:pt x="837" y="15377"/>
                  <a:pt x="912" y="15262"/>
                  <a:pt x="949" y="15122"/>
                </a:cubicBezTo>
                <a:cubicBezTo>
                  <a:pt x="1031" y="14809"/>
                  <a:pt x="1213" y="14961"/>
                  <a:pt x="1293" y="15409"/>
                </a:cubicBezTo>
                <a:cubicBezTo>
                  <a:pt x="1341" y="15672"/>
                  <a:pt x="1298" y="15748"/>
                  <a:pt x="1045" y="15856"/>
                </a:cubicBezTo>
                <a:cubicBezTo>
                  <a:pt x="876" y="15927"/>
                  <a:pt x="685" y="15990"/>
                  <a:pt x="622" y="15994"/>
                </a:cubicBezTo>
                <a:cubicBezTo>
                  <a:pt x="560" y="15998"/>
                  <a:pt x="442" y="16089"/>
                  <a:pt x="359" y="16200"/>
                </a:cubicBezTo>
                <a:cubicBezTo>
                  <a:pt x="277" y="16310"/>
                  <a:pt x="162" y="16370"/>
                  <a:pt x="104" y="16334"/>
                </a:cubicBezTo>
                <a:cubicBezTo>
                  <a:pt x="27" y="16287"/>
                  <a:pt x="-6" y="16344"/>
                  <a:pt x="1" y="16430"/>
                </a:cubicBezTo>
                <a:cubicBezTo>
                  <a:pt x="7" y="16516"/>
                  <a:pt x="53" y="16634"/>
                  <a:pt x="132" y="16713"/>
                </a:cubicBezTo>
                <a:cubicBezTo>
                  <a:pt x="235" y="16816"/>
                  <a:pt x="233" y="16909"/>
                  <a:pt x="121" y="17117"/>
                </a:cubicBezTo>
                <a:cubicBezTo>
                  <a:pt x="41" y="17266"/>
                  <a:pt x="-7" y="17476"/>
                  <a:pt x="15" y="17585"/>
                </a:cubicBezTo>
                <a:cubicBezTo>
                  <a:pt x="49" y="17755"/>
                  <a:pt x="98" y="17740"/>
                  <a:pt x="366" y="17472"/>
                </a:cubicBezTo>
                <a:lnTo>
                  <a:pt x="679" y="17160"/>
                </a:lnTo>
                <a:lnTo>
                  <a:pt x="846" y="17560"/>
                </a:lnTo>
                <a:cubicBezTo>
                  <a:pt x="937" y="17779"/>
                  <a:pt x="1092" y="17988"/>
                  <a:pt x="1187" y="18024"/>
                </a:cubicBezTo>
                <a:cubicBezTo>
                  <a:pt x="1291" y="18064"/>
                  <a:pt x="1329" y="18161"/>
                  <a:pt x="1286" y="18272"/>
                </a:cubicBezTo>
                <a:cubicBezTo>
                  <a:pt x="1231" y="18416"/>
                  <a:pt x="1277" y="18447"/>
                  <a:pt x="1489" y="18418"/>
                </a:cubicBezTo>
                <a:cubicBezTo>
                  <a:pt x="1780" y="18377"/>
                  <a:pt x="1782" y="18383"/>
                  <a:pt x="1805" y="19233"/>
                </a:cubicBezTo>
                <a:cubicBezTo>
                  <a:pt x="1818" y="19734"/>
                  <a:pt x="1825" y="19740"/>
                  <a:pt x="2217" y="19761"/>
                </a:cubicBezTo>
                <a:cubicBezTo>
                  <a:pt x="2436" y="19772"/>
                  <a:pt x="2591" y="19742"/>
                  <a:pt x="2561" y="19693"/>
                </a:cubicBezTo>
                <a:cubicBezTo>
                  <a:pt x="2531" y="19644"/>
                  <a:pt x="2575" y="19515"/>
                  <a:pt x="2657" y="19403"/>
                </a:cubicBezTo>
                <a:cubicBezTo>
                  <a:pt x="2823" y="19176"/>
                  <a:pt x="3090" y="19260"/>
                  <a:pt x="2994" y="19509"/>
                </a:cubicBezTo>
                <a:cubicBezTo>
                  <a:pt x="2953" y="19617"/>
                  <a:pt x="3037" y="19679"/>
                  <a:pt x="3257" y="19704"/>
                </a:cubicBezTo>
                <a:cubicBezTo>
                  <a:pt x="3541" y="19736"/>
                  <a:pt x="3577" y="19786"/>
                  <a:pt x="3563" y="20111"/>
                </a:cubicBezTo>
                <a:cubicBezTo>
                  <a:pt x="3545" y="20494"/>
                  <a:pt x="3617" y="20563"/>
                  <a:pt x="3822" y="20359"/>
                </a:cubicBezTo>
                <a:cubicBezTo>
                  <a:pt x="3905" y="20276"/>
                  <a:pt x="4001" y="20331"/>
                  <a:pt x="4138" y="20540"/>
                </a:cubicBezTo>
                <a:cubicBezTo>
                  <a:pt x="4339" y="20847"/>
                  <a:pt x="4300" y="21231"/>
                  <a:pt x="4081" y="21096"/>
                </a:cubicBezTo>
                <a:cubicBezTo>
                  <a:pt x="4013" y="21055"/>
                  <a:pt x="4025" y="21126"/>
                  <a:pt x="4106" y="21256"/>
                </a:cubicBezTo>
                <a:cubicBezTo>
                  <a:pt x="4187" y="21385"/>
                  <a:pt x="4330" y="21511"/>
                  <a:pt x="4426" y="21532"/>
                </a:cubicBezTo>
                <a:cubicBezTo>
                  <a:pt x="4690" y="21592"/>
                  <a:pt x="4722" y="21512"/>
                  <a:pt x="4497" y="21348"/>
                </a:cubicBezTo>
                <a:cubicBezTo>
                  <a:pt x="4306" y="21209"/>
                  <a:pt x="4309" y="21189"/>
                  <a:pt x="4582" y="21011"/>
                </a:cubicBezTo>
                <a:cubicBezTo>
                  <a:pt x="4759" y="20896"/>
                  <a:pt x="4902" y="20865"/>
                  <a:pt x="4944" y="20933"/>
                </a:cubicBezTo>
                <a:cubicBezTo>
                  <a:pt x="4982" y="20995"/>
                  <a:pt x="5164" y="21047"/>
                  <a:pt x="5349" y="21047"/>
                </a:cubicBezTo>
                <a:cubicBezTo>
                  <a:pt x="5534" y="21047"/>
                  <a:pt x="5786" y="21098"/>
                  <a:pt x="5910" y="21160"/>
                </a:cubicBezTo>
                <a:cubicBezTo>
                  <a:pt x="6034" y="21222"/>
                  <a:pt x="6237" y="21325"/>
                  <a:pt x="6361" y="21387"/>
                </a:cubicBezTo>
                <a:cubicBezTo>
                  <a:pt x="6615" y="21514"/>
                  <a:pt x="7082" y="21535"/>
                  <a:pt x="7192" y="21426"/>
                </a:cubicBezTo>
                <a:cubicBezTo>
                  <a:pt x="7232" y="21386"/>
                  <a:pt x="7162" y="21212"/>
                  <a:pt x="7039" y="21040"/>
                </a:cubicBezTo>
                <a:cubicBezTo>
                  <a:pt x="6916" y="20867"/>
                  <a:pt x="6816" y="20650"/>
                  <a:pt x="6816" y="20554"/>
                </a:cubicBezTo>
                <a:cubicBezTo>
                  <a:pt x="6816" y="20458"/>
                  <a:pt x="6764" y="20346"/>
                  <a:pt x="6698" y="20306"/>
                </a:cubicBezTo>
                <a:cubicBezTo>
                  <a:pt x="6633" y="20266"/>
                  <a:pt x="6598" y="20071"/>
                  <a:pt x="6620" y="19874"/>
                </a:cubicBezTo>
                <a:cubicBezTo>
                  <a:pt x="6683" y="19319"/>
                  <a:pt x="7014" y="19354"/>
                  <a:pt x="7796" y="20001"/>
                </a:cubicBezTo>
                <a:cubicBezTo>
                  <a:pt x="8404" y="20506"/>
                  <a:pt x="8490" y="20547"/>
                  <a:pt x="8762" y="20434"/>
                </a:cubicBezTo>
                <a:cubicBezTo>
                  <a:pt x="9135" y="20278"/>
                  <a:pt x="9768" y="20272"/>
                  <a:pt x="9781" y="20423"/>
                </a:cubicBezTo>
                <a:cubicBezTo>
                  <a:pt x="9801" y="20658"/>
                  <a:pt x="10024" y="20804"/>
                  <a:pt x="10349" y="20795"/>
                </a:cubicBezTo>
                <a:cubicBezTo>
                  <a:pt x="10546" y="20790"/>
                  <a:pt x="10791" y="20884"/>
                  <a:pt x="10942" y="21025"/>
                </a:cubicBezTo>
                <a:lnTo>
                  <a:pt x="11201" y="21266"/>
                </a:lnTo>
                <a:lnTo>
                  <a:pt x="11198" y="20958"/>
                </a:lnTo>
                <a:cubicBezTo>
                  <a:pt x="11194" y="20664"/>
                  <a:pt x="11221" y="20647"/>
                  <a:pt x="11794" y="20614"/>
                </a:cubicBezTo>
                <a:cubicBezTo>
                  <a:pt x="12237" y="20589"/>
                  <a:pt x="12415" y="20529"/>
                  <a:pt x="12466" y="20388"/>
                </a:cubicBezTo>
                <a:cubicBezTo>
                  <a:pt x="12551" y="20150"/>
                  <a:pt x="12921" y="19783"/>
                  <a:pt x="13250" y="19612"/>
                </a:cubicBezTo>
                <a:cubicBezTo>
                  <a:pt x="13448" y="19509"/>
                  <a:pt x="13536" y="19521"/>
                  <a:pt x="13677" y="19661"/>
                </a:cubicBezTo>
                <a:cubicBezTo>
                  <a:pt x="13812" y="19797"/>
                  <a:pt x="13889" y="19805"/>
                  <a:pt x="14010" y="19704"/>
                </a:cubicBezTo>
                <a:cubicBezTo>
                  <a:pt x="14097" y="19632"/>
                  <a:pt x="14200" y="19606"/>
                  <a:pt x="14241" y="19647"/>
                </a:cubicBezTo>
                <a:cubicBezTo>
                  <a:pt x="14282" y="19688"/>
                  <a:pt x="14316" y="19663"/>
                  <a:pt x="14316" y="19590"/>
                </a:cubicBezTo>
                <a:cubicBezTo>
                  <a:pt x="14316" y="19518"/>
                  <a:pt x="14196" y="19459"/>
                  <a:pt x="14050" y="19459"/>
                </a:cubicBezTo>
                <a:cubicBezTo>
                  <a:pt x="13903" y="19459"/>
                  <a:pt x="13696" y="19362"/>
                  <a:pt x="13588" y="19243"/>
                </a:cubicBezTo>
                <a:cubicBezTo>
                  <a:pt x="13426" y="19065"/>
                  <a:pt x="13416" y="18987"/>
                  <a:pt x="13531" y="18804"/>
                </a:cubicBezTo>
                <a:cubicBezTo>
                  <a:pt x="13609" y="18680"/>
                  <a:pt x="13634" y="18487"/>
                  <a:pt x="13588" y="18368"/>
                </a:cubicBezTo>
                <a:cubicBezTo>
                  <a:pt x="13510" y="18166"/>
                  <a:pt x="13499" y="18164"/>
                  <a:pt x="13393" y="18354"/>
                </a:cubicBezTo>
                <a:cubicBezTo>
                  <a:pt x="13256" y="18597"/>
                  <a:pt x="13066" y="18509"/>
                  <a:pt x="13066" y="18201"/>
                </a:cubicBezTo>
                <a:cubicBezTo>
                  <a:pt x="13066" y="18068"/>
                  <a:pt x="12952" y="17936"/>
                  <a:pt x="12782" y="17872"/>
                </a:cubicBezTo>
                <a:cubicBezTo>
                  <a:pt x="12461" y="17750"/>
                  <a:pt x="12443" y="17600"/>
                  <a:pt x="12611" y="16572"/>
                </a:cubicBezTo>
                <a:cubicBezTo>
                  <a:pt x="12705" y="16002"/>
                  <a:pt x="12691" y="15851"/>
                  <a:pt x="12530" y="15608"/>
                </a:cubicBezTo>
                <a:cubicBezTo>
                  <a:pt x="12310" y="15278"/>
                  <a:pt x="12301" y="15102"/>
                  <a:pt x="12476" y="14676"/>
                </a:cubicBezTo>
                <a:cubicBezTo>
                  <a:pt x="12645" y="14267"/>
                  <a:pt x="12914" y="14135"/>
                  <a:pt x="13332" y="14254"/>
                </a:cubicBezTo>
                <a:cubicBezTo>
                  <a:pt x="13520" y="14308"/>
                  <a:pt x="13730" y="14311"/>
                  <a:pt x="13797" y="14261"/>
                </a:cubicBezTo>
                <a:cubicBezTo>
                  <a:pt x="13865" y="14211"/>
                  <a:pt x="14239" y="14182"/>
                  <a:pt x="14628" y="14198"/>
                </a:cubicBezTo>
                <a:cubicBezTo>
                  <a:pt x="15018" y="14213"/>
                  <a:pt x="15368" y="14177"/>
                  <a:pt x="15406" y="14116"/>
                </a:cubicBezTo>
                <a:cubicBezTo>
                  <a:pt x="15450" y="14045"/>
                  <a:pt x="15531" y="14052"/>
                  <a:pt x="15630" y="14134"/>
                </a:cubicBezTo>
                <a:cubicBezTo>
                  <a:pt x="15748" y="14231"/>
                  <a:pt x="15846" y="14217"/>
                  <a:pt x="16042" y="14081"/>
                </a:cubicBezTo>
                <a:cubicBezTo>
                  <a:pt x="16183" y="13982"/>
                  <a:pt x="16258" y="13903"/>
                  <a:pt x="16205" y="13903"/>
                </a:cubicBezTo>
                <a:cubicBezTo>
                  <a:pt x="16152" y="13903"/>
                  <a:pt x="16165" y="13834"/>
                  <a:pt x="16234" y="13751"/>
                </a:cubicBezTo>
                <a:cubicBezTo>
                  <a:pt x="16302" y="13668"/>
                  <a:pt x="16374" y="13502"/>
                  <a:pt x="16393" y="13383"/>
                </a:cubicBezTo>
                <a:cubicBezTo>
                  <a:pt x="16413" y="13263"/>
                  <a:pt x="16485" y="13069"/>
                  <a:pt x="16553" y="12950"/>
                </a:cubicBezTo>
                <a:cubicBezTo>
                  <a:pt x="16649" y="12783"/>
                  <a:pt x="16626" y="12651"/>
                  <a:pt x="16457" y="12366"/>
                </a:cubicBezTo>
                <a:cubicBezTo>
                  <a:pt x="16338" y="12164"/>
                  <a:pt x="16250" y="11955"/>
                  <a:pt x="16262" y="11902"/>
                </a:cubicBezTo>
                <a:cubicBezTo>
                  <a:pt x="16287" y="11791"/>
                  <a:pt x="16171" y="11451"/>
                  <a:pt x="16003" y="11140"/>
                </a:cubicBezTo>
                <a:cubicBezTo>
                  <a:pt x="15924" y="10994"/>
                  <a:pt x="15929" y="10891"/>
                  <a:pt x="16013" y="10807"/>
                </a:cubicBezTo>
                <a:cubicBezTo>
                  <a:pt x="16162" y="10658"/>
                  <a:pt x="16172" y="10502"/>
                  <a:pt x="16035" y="10502"/>
                </a:cubicBezTo>
                <a:cubicBezTo>
                  <a:pt x="15980" y="10502"/>
                  <a:pt x="15906" y="10608"/>
                  <a:pt x="15871" y="10739"/>
                </a:cubicBezTo>
                <a:cubicBezTo>
                  <a:pt x="15801" y="11007"/>
                  <a:pt x="15494" y="10974"/>
                  <a:pt x="15541" y="10704"/>
                </a:cubicBezTo>
                <a:cubicBezTo>
                  <a:pt x="15558" y="10610"/>
                  <a:pt x="15494" y="10467"/>
                  <a:pt x="15399" y="10389"/>
                </a:cubicBezTo>
                <a:cubicBezTo>
                  <a:pt x="15206" y="10229"/>
                  <a:pt x="15174" y="9921"/>
                  <a:pt x="15332" y="9758"/>
                </a:cubicBezTo>
                <a:cubicBezTo>
                  <a:pt x="15389" y="9699"/>
                  <a:pt x="15453" y="9532"/>
                  <a:pt x="15474" y="9389"/>
                </a:cubicBezTo>
                <a:cubicBezTo>
                  <a:pt x="15495" y="9247"/>
                  <a:pt x="15560" y="9129"/>
                  <a:pt x="15623" y="9127"/>
                </a:cubicBezTo>
                <a:cubicBezTo>
                  <a:pt x="15685" y="9125"/>
                  <a:pt x="15776" y="9059"/>
                  <a:pt x="15822" y="8978"/>
                </a:cubicBezTo>
                <a:cubicBezTo>
                  <a:pt x="15867" y="8897"/>
                  <a:pt x="16046" y="8843"/>
                  <a:pt x="16219" y="8861"/>
                </a:cubicBezTo>
                <a:cubicBezTo>
                  <a:pt x="16468" y="8888"/>
                  <a:pt x="16582" y="8819"/>
                  <a:pt x="16763" y="8535"/>
                </a:cubicBezTo>
                <a:cubicBezTo>
                  <a:pt x="17038" y="8104"/>
                  <a:pt x="17436" y="8048"/>
                  <a:pt x="17455" y="8436"/>
                </a:cubicBezTo>
                <a:cubicBezTo>
                  <a:pt x="17476" y="8847"/>
                  <a:pt x="17615" y="8879"/>
                  <a:pt x="17885" y="8542"/>
                </a:cubicBezTo>
                <a:cubicBezTo>
                  <a:pt x="18058" y="8326"/>
                  <a:pt x="18169" y="8270"/>
                  <a:pt x="18251" y="8351"/>
                </a:cubicBezTo>
                <a:cubicBezTo>
                  <a:pt x="18473" y="8573"/>
                  <a:pt x="18696" y="8360"/>
                  <a:pt x="18677" y="7947"/>
                </a:cubicBezTo>
                <a:cubicBezTo>
                  <a:pt x="18654" y="7461"/>
                  <a:pt x="18834" y="7326"/>
                  <a:pt x="19078" y="7646"/>
                </a:cubicBezTo>
                <a:cubicBezTo>
                  <a:pt x="19261" y="7886"/>
                  <a:pt x="19262" y="7886"/>
                  <a:pt x="19771" y="7430"/>
                </a:cubicBezTo>
                <a:cubicBezTo>
                  <a:pt x="20140" y="7098"/>
                  <a:pt x="20345" y="6992"/>
                  <a:pt x="20524" y="7037"/>
                </a:cubicBezTo>
                <a:cubicBezTo>
                  <a:pt x="20667" y="7073"/>
                  <a:pt x="20825" y="7029"/>
                  <a:pt x="20907" y="6930"/>
                </a:cubicBezTo>
                <a:cubicBezTo>
                  <a:pt x="20984" y="6838"/>
                  <a:pt x="21089" y="6787"/>
                  <a:pt x="21138" y="6817"/>
                </a:cubicBezTo>
                <a:cubicBezTo>
                  <a:pt x="21187" y="6847"/>
                  <a:pt x="21257" y="6790"/>
                  <a:pt x="21294" y="6693"/>
                </a:cubicBezTo>
                <a:cubicBezTo>
                  <a:pt x="21332" y="6596"/>
                  <a:pt x="21412" y="6551"/>
                  <a:pt x="21475" y="6590"/>
                </a:cubicBezTo>
                <a:cubicBezTo>
                  <a:pt x="21555" y="6639"/>
                  <a:pt x="21593" y="6529"/>
                  <a:pt x="21589" y="6388"/>
                </a:cubicBezTo>
                <a:cubicBezTo>
                  <a:pt x="21585" y="6247"/>
                  <a:pt x="21538" y="6072"/>
                  <a:pt x="21458" y="5991"/>
                </a:cubicBezTo>
                <a:cubicBezTo>
                  <a:pt x="21358" y="5892"/>
                  <a:pt x="21359" y="5820"/>
                  <a:pt x="21465" y="5694"/>
                </a:cubicBezTo>
                <a:cubicBezTo>
                  <a:pt x="21541" y="5602"/>
                  <a:pt x="21587" y="5333"/>
                  <a:pt x="21568" y="5095"/>
                </a:cubicBezTo>
                <a:cubicBezTo>
                  <a:pt x="21540" y="4758"/>
                  <a:pt x="21486" y="4663"/>
                  <a:pt x="21319" y="4663"/>
                </a:cubicBezTo>
                <a:cubicBezTo>
                  <a:pt x="21201" y="4662"/>
                  <a:pt x="21068" y="4586"/>
                  <a:pt x="21024" y="4492"/>
                </a:cubicBezTo>
                <a:cubicBezTo>
                  <a:pt x="20981" y="4399"/>
                  <a:pt x="20886" y="4208"/>
                  <a:pt x="20815" y="4071"/>
                </a:cubicBezTo>
                <a:cubicBezTo>
                  <a:pt x="20722" y="3892"/>
                  <a:pt x="20719" y="3799"/>
                  <a:pt x="20808" y="3745"/>
                </a:cubicBezTo>
                <a:cubicBezTo>
                  <a:pt x="20892" y="3693"/>
                  <a:pt x="20884" y="3640"/>
                  <a:pt x="20779" y="3575"/>
                </a:cubicBezTo>
                <a:cubicBezTo>
                  <a:pt x="20682" y="3515"/>
                  <a:pt x="20617" y="3236"/>
                  <a:pt x="20605" y="2824"/>
                </a:cubicBezTo>
                <a:cubicBezTo>
                  <a:pt x="20595" y="2463"/>
                  <a:pt x="20580" y="2066"/>
                  <a:pt x="20573" y="1941"/>
                </a:cubicBezTo>
                <a:cubicBezTo>
                  <a:pt x="20555" y="1630"/>
                  <a:pt x="20617" y="1286"/>
                  <a:pt x="20722" y="1116"/>
                </a:cubicBezTo>
                <a:cubicBezTo>
                  <a:pt x="20849" y="912"/>
                  <a:pt x="20127" y="620"/>
                  <a:pt x="19856" y="765"/>
                </a:cubicBezTo>
                <a:cubicBezTo>
                  <a:pt x="19744" y="825"/>
                  <a:pt x="19607" y="846"/>
                  <a:pt x="19551" y="811"/>
                </a:cubicBezTo>
                <a:cubicBezTo>
                  <a:pt x="19494" y="776"/>
                  <a:pt x="19414" y="801"/>
                  <a:pt x="19373" y="868"/>
                </a:cubicBezTo>
                <a:cubicBezTo>
                  <a:pt x="19236" y="1088"/>
                  <a:pt x="18971" y="748"/>
                  <a:pt x="19046" y="450"/>
                </a:cubicBezTo>
                <a:cubicBezTo>
                  <a:pt x="19113" y="185"/>
                  <a:pt x="19099" y="181"/>
                  <a:pt x="18563" y="226"/>
                </a:cubicBezTo>
                <a:cubicBezTo>
                  <a:pt x="18259" y="252"/>
                  <a:pt x="17948" y="222"/>
                  <a:pt x="17871" y="159"/>
                </a:cubicBezTo>
                <a:cubicBezTo>
                  <a:pt x="17793" y="96"/>
                  <a:pt x="17659" y="73"/>
                  <a:pt x="17572" y="106"/>
                </a:cubicBezTo>
                <a:cubicBezTo>
                  <a:pt x="17485" y="139"/>
                  <a:pt x="17344" y="105"/>
                  <a:pt x="17260" y="31"/>
                </a:cubicBezTo>
                <a:cubicBezTo>
                  <a:pt x="17218" y="-5"/>
                  <a:pt x="17203" y="-8"/>
                  <a:pt x="17214" y="14"/>
                </a:cubicBezTo>
                <a:close/>
                <a:moveTo>
                  <a:pt x="12572" y="3614"/>
                </a:moveTo>
                <a:cubicBezTo>
                  <a:pt x="12557" y="3608"/>
                  <a:pt x="12517" y="3635"/>
                  <a:pt x="12444" y="3695"/>
                </a:cubicBezTo>
                <a:cubicBezTo>
                  <a:pt x="12349" y="3774"/>
                  <a:pt x="12270" y="3859"/>
                  <a:pt x="12270" y="3883"/>
                </a:cubicBezTo>
                <a:cubicBezTo>
                  <a:pt x="12270" y="4010"/>
                  <a:pt x="12486" y="3897"/>
                  <a:pt x="12547" y="3738"/>
                </a:cubicBezTo>
                <a:cubicBezTo>
                  <a:pt x="12577" y="3660"/>
                  <a:pt x="12587" y="3620"/>
                  <a:pt x="12572" y="3614"/>
                </a:cubicBezTo>
                <a:close/>
                <a:moveTo>
                  <a:pt x="1954" y="7823"/>
                </a:moveTo>
                <a:cubicBezTo>
                  <a:pt x="1925" y="7830"/>
                  <a:pt x="1886" y="7849"/>
                  <a:pt x="1837" y="7880"/>
                </a:cubicBezTo>
                <a:cubicBezTo>
                  <a:pt x="1752" y="7932"/>
                  <a:pt x="1729" y="8051"/>
                  <a:pt x="1776" y="8174"/>
                </a:cubicBezTo>
                <a:cubicBezTo>
                  <a:pt x="1849" y="8362"/>
                  <a:pt x="1862" y="8358"/>
                  <a:pt x="1950" y="8121"/>
                </a:cubicBezTo>
                <a:cubicBezTo>
                  <a:pt x="2035" y="7893"/>
                  <a:pt x="2040" y="7803"/>
                  <a:pt x="1954" y="7823"/>
                </a:cubicBezTo>
                <a:close/>
                <a:moveTo>
                  <a:pt x="14078" y="18145"/>
                </a:moveTo>
                <a:cubicBezTo>
                  <a:pt x="14047" y="18131"/>
                  <a:pt x="14012" y="18132"/>
                  <a:pt x="13975" y="18155"/>
                </a:cubicBezTo>
                <a:cubicBezTo>
                  <a:pt x="13920" y="18190"/>
                  <a:pt x="13903" y="18297"/>
                  <a:pt x="13939" y="18393"/>
                </a:cubicBezTo>
                <a:cubicBezTo>
                  <a:pt x="13983" y="18506"/>
                  <a:pt x="14044" y="18529"/>
                  <a:pt x="14117" y="18457"/>
                </a:cubicBezTo>
                <a:cubicBezTo>
                  <a:pt x="14215" y="18359"/>
                  <a:pt x="14170" y="18186"/>
                  <a:pt x="14078" y="18145"/>
                </a:cubicBezTo>
                <a:close/>
                <a:moveTo>
                  <a:pt x="3669" y="20990"/>
                </a:moveTo>
                <a:cubicBezTo>
                  <a:pt x="3648" y="21009"/>
                  <a:pt x="3634" y="21048"/>
                  <a:pt x="3634" y="21096"/>
                </a:cubicBezTo>
                <a:cubicBezTo>
                  <a:pt x="3634" y="21296"/>
                  <a:pt x="3703" y="21324"/>
                  <a:pt x="3800" y="21167"/>
                </a:cubicBezTo>
                <a:cubicBezTo>
                  <a:pt x="3836" y="21109"/>
                  <a:pt x="3814" y="21029"/>
                  <a:pt x="3751" y="20990"/>
                </a:cubicBezTo>
                <a:cubicBezTo>
                  <a:pt x="3719" y="20970"/>
                  <a:pt x="3690" y="20971"/>
                  <a:pt x="3669" y="20990"/>
                </a:cubicBezTo>
                <a:close/>
                <a:moveTo>
                  <a:pt x="8186" y="21047"/>
                </a:moveTo>
                <a:cubicBezTo>
                  <a:pt x="8065" y="21047"/>
                  <a:pt x="7934" y="21098"/>
                  <a:pt x="7895" y="21160"/>
                </a:cubicBezTo>
                <a:cubicBezTo>
                  <a:pt x="7855" y="21224"/>
                  <a:pt x="7950" y="21273"/>
                  <a:pt x="8115" y="21273"/>
                </a:cubicBezTo>
                <a:cubicBezTo>
                  <a:pt x="8275" y="21274"/>
                  <a:pt x="8407" y="21222"/>
                  <a:pt x="8407" y="21160"/>
                </a:cubicBezTo>
                <a:cubicBezTo>
                  <a:pt x="8407" y="21098"/>
                  <a:pt x="8308" y="21047"/>
                  <a:pt x="8186" y="210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9663" y="419566"/>
            <a:ext cx="3704567" cy="389135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6" name="SMS Now or Later?"/>
          <p:cNvSpPr txBox="1"/>
          <p:nvPr/>
        </p:nvSpPr>
        <p:spPr>
          <a:xfrm>
            <a:off x="610195" y="699080"/>
            <a:ext cx="10971610" cy="670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SMS Now or Later?</a:t>
            </a:r>
          </a:p>
        </p:txBody>
      </p:sp>
      <p:sp>
        <p:nvSpPr>
          <p:cNvPr id="407" name="Message Types…"/>
          <p:cNvSpPr txBox="1"/>
          <p:nvPr/>
        </p:nvSpPr>
        <p:spPr>
          <a:xfrm>
            <a:off x="2751048" y="1956903"/>
            <a:ext cx="661370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1500"/>
              </a:spcBef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Message Types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Transactional</a:t>
            </a:r>
            <a:r>
              <a:t> - Critical messages that support customer transactions, such as one-time passcodes for multi-factor authentication.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Promotional</a:t>
            </a:r>
            <a:r>
              <a:t> - Noncritical messages, such as marketing messages.</a:t>
            </a:r>
          </a:p>
        </p:txBody>
      </p:sp>
      <p:sp>
        <p:nvSpPr>
          <p:cNvPr id="408" name="Arrow"/>
          <p:cNvSpPr/>
          <p:nvPr/>
        </p:nvSpPr>
        <p:spPr>
          <a:xfrm>
            <a:off x="2427424" y="2463054"/>
            <a:ext cx="739055" cy="472441"/>
          </a:xfrm>
          <a:prstGeom prst="rightArrow">
            <a:avLst>
              <a:gd name="adj1" fmla="val 32000"/>
              <a:gd name="adj2" fmla="val 89091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08" t="3500" r="1922" b="2510"/>
          <a:stretch>
            <a:fillRect/>
          </a:stretch>
        </p:blipFill>
        <p:spPr>
          <a:xfrm>
            <a:off x="1865511" y="2677749"/>
            <a:ext cx="3781458" cy="2997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47" fill="norm" stroke="1" extrusionOk="0">
                <a:moveTo>
                  <a:pt x="8875" y="2"/>
                </a:moveTo>
                <a:cubicBezTo>
                  <a:pt x="8694" y="-9"/>
                  <a:pt x="8523" y="32"/>
                  <a:pt x="8541" y="135"/>
                </a:cubicBezTo>
                <a:cubicBezTo>
                  <a:pt x="8571" y="305"/>
                  <a:pt x="8084" y="486"/>
                  <a:pt x="7782" y="416"/>
                </a:cubicBezTo>
                <a:cubicBezTo>
                  <a:pt x="7596" y="374"/>
                  <a:pt x="7470" y="457"/>
                  <a:pt x="7200" y="805"/>
                </a:cubicBezTo>
                <a:cubicBezTo>
                  <a:pt x="6994" y="1071"/>
                  <a:pt x="6876" y="1317"/>
                  <a:pt x="6907" y="1418"/>
                </a:cubicBezTo>
                <a:cubicBezTo>
                  <a:pt x="6986" y="1679"/>
                  <a:pt x="6746" y="2031"/>
                  <a:pt x="6594" y="1878"/>
                </a:cubicBezTo>
                <a:cubicBezTo>
                  <a:pt x="6526" y="1810"/>
                  <a:pt x="6337" y="1752"/>
                  <a:pt x="6172" y="1748"/>
                </a:cubicBezTo>
                <a:cubicBezTo>
                  <a:pt x="5761" y="1737"/>
                  <a:pt x="5274" y="2342"/>
                  <a:pt x="5262" y="2881"/>
                </a:cubicBezTo>
                <a:cubicBezTo>
                  <a:pt x="5257" y="3091"/>
                  <a:pt x="5189" y="3323"/>
                  <a:pt x="5111" y="3395"/>
                </a:cubicBezTo>
                <a:cubicBezTo>
                  <a:pt x="5032" y="3467"/>
                  <a:pt x="4967" y="3625"/>
                  <a:pt x="4966" y="3744"/>
                </a:cubicBezTo>
                <a:cubicBezTo>
                  <a:pt x="4964" y="4075"/>
                  <a:pt x="4572" y="4476"/>
                  <a:pt x="4252" y="4476"/>
                </a:cubicBezTo>
                <a:cubicBezTo>
                  <a:pt x="4053" y="4476"/>
                  <a:pt x="3881" y="4594"/>
                  <a:pt x="3657" y="4877"/>
                </a:cubicBezTo>
                <a:cubicBezTo>
                  <a:pt x="3379" y="5227"/>
                  <a:pt x="3336" y="5355"/>
                  <a:pt x="3312" y="5933"/>
                </a:cubicBezTo>
                <a:lnTo>
                  <a:pt x="3285" y="6595"/>
                </a:lnTo>
                <a:lnTo>
                  <a:pt x="2897" y="6558"/>
                </a:lnTo>
                <a:lnTo>
                  <a:pt x="2509" y="6524"/>
                </a:lnTo>
                <a:lnTo>
                  <a:pt x="2509" y="6944"/>
                </a:lnTo>
                <a:cubicBezTo>
                  <a:pt x="2509" y="7527"/>
                  <a:pt x="2213" y="7912"/>
                  <a:pt x="1757" y="7915"/>
                </a:cubicBezTo>
                <a:cubicBezTo>
                  <a:pt x="1533" y="7916"/>
                  <a:pt x="1394" y="7856"/>
                  <a:pt x="1360" y="7745"/>
                </a:cubicBezTo>
                <a:cubicBezTo>
                  <a:pt x="1325" y="7631"/>
                  <a:pt x="1183" y="7571"/>
                  <a:pt x="943" y="7571"/>
                </a:cubicBezTo>
                <a:lnTo>
                  <a:pt x="578" y="7571"/>
                </a:lnTo>
                <a:lnTo>
                  <a:pt x="630" y="8577"/>
                </a:lnTo>
                <a:cubicBezTo>
                  <a:pt x="658" y="9128"/>
                  <a:pt x="684" y="9637"/>
                  <a:pt x="686" y="9707"/>
                </a:cubicBezTo>
                <a:cubicBezTo>
                  <a:pt x="688" y="9776"/>
                  <a:pt x="791" y="9971"/>
                  <a:pt x="916" y="10141"/>
                </a:cubicBezTo>
                <a:cubicBezTo>
                  <a:pt x="1213" y="10545"/>
                  <a:pt x="1204" y="10788"/>
                  <a:pt x="875" y="11132"/>
                </a:cubicBezTo>
                <a:cubicBezTo>
                  <a:pt x="727" y="11287"/>
                  <a:pt x="605" y="11518"/>
                  <a:pt x="603" y="11646"/>
                </a:cubicBezTo>
                <a:cubicBezTo>
                  <a:pt x="600" y="11774"/>
                  <a:pt x="483" y="12006"/>
                  <a:pt x="341" y="12163"/>
                </a:cubicBezTo>
                <a:cubicBezTo>
                  <a:pt x="60" y="12474"/>
                  <a:pt x="-106" y="13137"/>
                  <a:pt x="77" y="13222"/>
                </a:cubicBezTo>
                <a:cubicBezTo>
                  <a:pt x="138" y="13250"/>
                  <a:pt x="413" y="13257"/>
                  <a:pt x="688" y="13239"/>
                </a:cubicBezTo>
                <a:cubicBezTo>
                  <a:pt x="1033" y="13216"/>
                  <a:pt x="1259" y="13264"/>
                  <a:pt x="1416" y="13392"/>
                </a:cubicBezTo>
                <a:cubicBezTo>
                  <a:pt x="1541" y="13495"/>
                  <a:pt x="1849" y="13588"/>
                  <a:pt x="2099" y="13599"/>
                </a:cubicBezTo>
                <a:cubicBezTo>
                  <a:pt x="2716" y="13628"/>
                  <a:pt x="2686" y="13615"/>
                  <a:pt x="2784" y="13940"/>
                </a:cubicBezTo>
                <a:cubicBezTo>
                  <a:pt x="2833" y="14099"/>
                  <a:pt x="2944" y="14262"/>
                  <a:pt x="3032" y="14304"/>
                </a:cubicBezTo>
                <a:cubicBezTo>
                  <a:pt x="3121" y="14345"/>
                  <a:pt x="3353" y="14577"/>
                  <a:pt x="3549" y="14820"/>
                </a:cubicBezTo>
                <a:lnTo>
                  <a:pt x="3905" y="15263"/>
                </a:lnTo>
                <a:lnTo>
                  <a:pt x="3891" y="16183"/>
                </a:lnTo>
                <a:cubicBezTo>
                  <a:pt x="3883" y="16795"/>
                  <a:pt x="3911" y="17076"/>
                  <a:pt x="3975" y="17027"/>
                </a:cubicBezTo>
                <a:cubicBezTo>
                  <a:pt x="4027" y="16986"/>
                  <a:pt x="4091" y="17059"/>
                  <a:pt x="4119" y="17191"/>
                </a:cubicBezTo>
                <a:cubicBezTo>
                  <a:pt x="4146" y="17323"/>
                  <a:pt x="4207" y="17402"/>
                  <a:pt x="4252" y="17367"/>
                </a:cubicBezTo>
                <a:cubicBezTo>
                  <a:pt x="4297" y="17332"/>
                  <a:pt x="4354" y="17375"/>
                  <a:pt x="4380" y="17461"/>
                </a:cubicBezTo>
                <a:cubicBezTo>
                  <a:pt x="4406" y="17547"/>
                  <a:pt x="4579" y="17628"/>
                  <a:pt x="4766" y="17643"/>
                </a:cubicBezTo>
                <a:cubicBezTo>
                  <a:pt x="4952" y="17657"/>
                  <a:pt x="5146" y="17732"/>
                  <a:pt x="5196" y="17810"/>
                </a:cubicBezTo>
                <a:cubicBezTo>
                  <a:pt x="5246" y="17888"/>
                  <a:pt x="5399" y="18043"/>
                  <a:pt x="5537" y="18154"/>
                </a:cubicBezTo>
                <a:cubicBezTo>
                  <a:pt x="5674" y="18265"/>
                  <a:pt x="5787" y="18433"/>
                  <a:pt x="5787" y="18526"/>
                </a:cubicBezTo>
                <a:cubicBezTo>
                  <a:pt x="5787" y="18619"/>
                  <a:pt x="5839" y="18683"/>
                  <a:pt x="5902" y="18668"/>
                </a:cubicBezTo>
                <a:cubicBezTo>
                  <a:pt x="5970" y="18651"/>
                  <a:pt x="6027" y="18788"/>
                  <a:pt x="6044" y="19011"/>
                </a:cubicBezTo>
                <a:cubicBezTo>
                  <a:pt x="6059" y="19216"/>
                  <a:pt x="6108" y="19383"/>
                  <a:pt x="6152" y="19383"/>
                </a:cubicBezTo>
                <a:cubicBezTo>
                  <a:pt x="6196" y="19383"/>
                  <a:pt x="6286" y="19525"/>
                  <a:pt x="6353" y="19698"/>
                </a:cubicBezTo>
                <a:cubicBezTo>
                  <a:pt x="6471" y="20009"/>
                  <a:pt x="6488" y="20014"/>
                  <a:pt x="7360" y="20028"/>
                </a:cubicBezTo>
                <a:cubicBezTo>
                  <a:pt x="7952" y="20037"/>
                  <a:pt x="8294" y="20093"/>
                  <a:pt x="8392" y="20195"/>
                </a:cubicBezTo>
                <a:cubicBezTo>
                  <a:pt x="8473" y="20280"/>
                  <a:pt x="8621" y="20402"/>
                  <a:pt x="8724" y="20468"/>
                </a:cubicBezTo>
                <a:cubicBezTo>
                  <a:pt x="8826" y="20533"/>
                  <a:pt x="8955" y="20691"/>
                  <a:pt x="9010" y="20817"/>
                </a:cubicBezTo>
                <a:cubicBezTo>
                  <a:pt x="9142" y="21121"/>
                  <a:pt x="9250" y="21209"/>
                  <a:pt x="9398" y="21138"/>
                </a:cubicBezTo>
                <a:cubicBezTo>
                  <a:pt x="9464" y="21106"/>
                  <a:pt x="9545" y="21162"/>
                  <a:pt x="9576" y="21263"/>
                </a:cubicBezTo>
                <a:cubicBezTo>
                  <a:pt x="9612" y="21383"/>
                  <a:pt x="9787" y="21445"/>
                  <a:pt x="9973" y="21447"/>
                </a:cubicBezTo>
                <a:cubicBezTo>
                  <a:pt x="10158" y="21450"/>
                  <a:pt x="10354" y="21393"/>
                  <a:pt x="10432" y="21274"/>
                </a:cubicBezTo>
                <a:cubicBezTo>
                  <a:pt x="10495" y="21180"/>
                  <a:pt x="10596" y="21104"/>
                  <a:pt x="10660" y="21104"/>
                </a:cubicBezTo>
                <a:cubicBezTo>
                  <a:pt x="10724" y="21104"/>
                  <a:pt x="10798" y="21030"/>
                  <a:pt x="10825" y="20942"/>
                </a:cubicBezTo>
                <a:cubicBezTo>
                  <a:pt x="10861" y="20823"/>
                  <a:pt x="11053" y="20787"/>
                  <a:pt x="11575" y="20794"/>
                </a:cubicBezTo>
                <a:cubicBezTo>
                  <a:pt x="12180" y="20803"/>
                  <a:pt x="12285" y="20835"/>
                  <a:pt x="12323" y="21019"/>
                </a:cubicBezTo>
                <a:cubicBezTo>
                  <a:pt x="12362" y="21202"/>
                  <a:pt x="12431" y="21223"/>
                  <a:pt x="12824" y="21169"/>
                </a:cubicBezTo>
                <a:cubicBezTo>
                  <a:pt x="13075" y="21135"/>
                  <a:pt x="13351" y="21029"/>
                  <a:pt x="13435" y="20933"/>
                </a:cubicBezTo>
                <a:cubicBezTo>
                  <a:pt x="13519" y="20838"/>
                  <a:pt x="13628" y="20760"/>
                  <a:pt x="13678" y="20760"/>
                </a:cubicBezTo>
                <a:cubicBezTo>
                  <a:pt x="13729" y="20760"/>
                  <a:pt x="13817" y="20631"/>
                  <a:pt x="13874" y="20474"/>
                </a:cubicBezTo>
                <a:cubicBezTo>
                  <a:pt x="13931" y="20316"/>
                  <a:pt x="14021" y="20187"/>
                  <a:pt x="14075" y="20187"/>
                </a:cubicBezTo>
                <a:cubicBezTo>
                  <a:pt x="14128" y="20187"/>
                  <a:pt x="14159" y="20096"/>
                  <a:pt x="14145" y="19985"/>
                </a:cubicBezTo>
                <a:cubicBezTo>
                  <a:pt x="14124" y="19830"/>
                  <a:pt x="14177" y="19789"/>
                  <a:pt x="14372" y="19806"/>
                </a:cubicBezTo>
                <a:cubicBezTo>
                  <a:pt x="14561" y="19823"/>
                  <a:pt x="14619" y="19781"/>
                  <a:pt x="14600" y="19642"/>
                </a:cubicBezTo>
                <a:cubicBezTo>
                  <a:pt x="14565" y="19390"/>
                  <a:pt x="14921" y="19292"/>
                  <a:pt x="15472" y="19400"/>
                </a:cubicBezTo>
                <a:cubicBezTo>
                  <a:pt x="15809" y="19467"/>
                  <a:pt x="15965" y="19446"/>
                  <a:pt x="16131" y="19309"/>
                </a:cubicBezTo>
                <a:cubicBezTo>
                  <a:pt x="16250" y="19211"/>
                  <a:pt x="16328" y="19089"/>
                  <a:pt x="16304" y="19040"/>
                </a:cubicBezTo>
                <a:cubicBezTo>
                  <a:pt x="16246" y="18922"/>
                  <a:pt x="16486" y="18675"/>
                  <a:pt x="16563" y="18773"/>
                </a:cubicBezTo>
                <a:cubicBezTo>
                  <a:pt x="16596" y="18815"/>
                  <a:pt x="16603" y="18602"/>
                  <a:pt x="16579" y="18301"/>
                </a:cubicBezTo>
                <a:cubicBezTo>
                  <a:pt x="16541" y="17828"/>
                  <a:pt x="16559" y="17748"/>
                  <a:pt x="16714" y="17697"/>
                </a:cubicBezTo>
                <a:cubicBezTo>
                  <a:pt x="16813" y="17664"/>
                  <a:pt x="16877" y="17601"/>
                  <a:pt x="16854" y="17555"/>
                </a:cubicBezTo>
                <a:cubicBezTo>
                  <a:pt x="16832" y="17509"/>
                  <a:pt x="16934" y="17357"/>
                  <a:pt x="17082" y="17220"/>
                </a:cubicBezTo>
                <a:cubicBezTo>
                  <a:pt x="17230" y="17082"/>
                  <a:pt x="17340" y="16907"/>
                  <a:pt x="17327" y="16831"/>
                </a:cubicBezTo>
                <a:cubicBezTo>
                  <a:pt x="17314" y="16747"/>
                  <a:pt x="17427" y="16684"/>
                  <a:pt x="17614" y="16672"/>
                </a:cubicBezTo>
                <a:cubicBezTo>
                  <a:pt x="17783" y="16660"/>
                  <a:pt x="17955" y="16582"/>
                  <a:pt x="17995" y="16501"/>
                </a:cubicBezTo>
                <a:cubicBezTo>
                  <a:pt x="18075" y="16338"/>
                  <a:pt x="19686" y="16245"/>
                  <a:pt x="19762" y="16399"/>
                </a:cubicBezTo>
                <a:cubicBezTo>
                  <a:pt x="19785" y="16447"/>
                  <a:pt x="19723" y="16579"/>
                  <a:pt x="19624" y="16691"/>
                </a:cubicBezTo>
                <a:cubicBezTo>
                  <a:pt x="19506" y="16826"/>
                  <a:pt x="19446" y="17043"/>
                  <a:pt x="19446" y="17325"/>
                </a:cubicBezTo>
                <a:cubicBezTo>
                  <a:pt x="19446" y="17672"/>
                  <a:pt x="19506" y="17823"/>
                  <a:pt x="19766" y="18111"/>
                </a:cubicBezTo>
                <a:cubicBezTo>
                  <a:pt x="19943" y="18307"/>
                  <a:pt x="20113" y="18466"/>
                  <a:pt x="20140" y="18466"/>
                </a:cubicBezTo>
                <a:cubicBezTo>
                  <a:pt x="20168" y="18466"/>
                  <a:pt x="20410" y="18180"/>
                  <a:pt x="20681" y="17830"/>
                </a:cubicBezTo>
                <a:cubicBezTo>
                  <a:pt x="21183" y="17183"/>
                  <a:pt x="21277" y="16878"/>
                  <a:pt x="21047" y="16638"/>
                </a:cubicBezTo>
                <a:cubicBezTo>
                  <a:pt x="20976" y="16563"/>
                  <a:pt x="20919" y="16339"/>
                  <a:pt x="20920" y="16138"/>
                </a:cubicBezTo>
                <a:cubicBezTo>
                  <a:pt x="20925" y="15556"/>
                  <a:pt x="20909" y="15483"/>
                  <a:pt x="20790" y="15513"/>
                </a:cubicBezTo>
                <a:cubicBezTo>
                  <a:pt x="20719" y="15531"/>
                  <a:pt x="20675" y="15406"/>
                  <a:pt x="20675" y="15181"/>
                </a:cubicBezTo>
                <a:cubicBezTo>
                  <a:pt x="20674" y="14983"/>
                  <a:pt x="20608" y="14724"/>
                  <a:pt x="20526" y="14607"/>
                </a:cubicBezTo>
                <a:cubicBezTo>
                  <a:pt x="20351" y="14358"/>
                  <a:pt x="20346" y="13405"/>
                  <a:pt x="20519" y="13332"/>
                </a:cubicBezTo>
                <a:cubicBezTo>
                  <a:pt x="20580" y="13307"/>
                  <a:pt x="20630" y="13211"/>
                  <a:pt x="20630" y="13120"/>
                </a:cubicBezTo>
                <a:cubicBezTo>
                  <a:pt x="20630" y="13028"/>
                  <a:pt x="20690" y="12926"/>
                  <a:pt x="20765" y="12890"/>
                </a:cubicBezTo>
                <a:cubicBezTo>
                  <a:pt x="20840" y="12853"/>
                  <a:pt x="20902" y="12757"/>
                  <a:pt x="20902" y="12679"/>
                </a:cubicBezTo>
                <a:cubicBezTo>
                  <a:pt x="20902" y="12601"/>
                  <a:pt x="20981" y="12449"/>
                  <a:pt x="21078" y="12339"/>
                </a:cubicBezTo>
                <a:cubicBezTo>
                  <a:pt x="21178" y="12225"/>
                  <a:pt x="21231" y="12059"/>
                  <a:pt x="21200" y="11958"/>
                </a:cubicBezTo>
                <a:cubicBezTo>
                  <a:pt x="21170" y="11859"/>
                  <a:pt x="21213" y="11720"/>
                  <a:pt x="21297" y="11643"/>
                </a:cubicBezTo>
                <a:cubicBezTo>
                  <a:pt x="21379" y="11567"/>
                  <a:pt x="21457" y="11383"/>
                  <a:pt x="21470" y="11231"/>
                </a:cubicBezTo>
                <a:cubicBezTo>
                  <a:pt x="21494" y="10961"/>
                  <a:pt x="21484" y="10956"/>
                  <a:pt x="20841" y="10993"/>
                </a:cubicBezTo>
                <a:cubicBezTo>
                  <a:pt x="19609" y="11063"/>
                  <a:pt x="19511" y="10681"/>
                  <a:pt x="20469" y="9533"/>
                </a:cubicBezTo>
                <a:cubicBezTo>
                  <a:pt x="21070" y="8815"/>
                  <a:pt x="21130" y="8701"/>
                  <a:pt x="21141" y="8273"/>
                </a:cubicBezTo>
                <a:cubicBezTo>
                  <a:pt x="21148" y="8014"/>
                  <a:pt x="21128" y="7801"/>
                  <a:pt x="21098" y="7801"/>
                </a:cubicBezTo>
                <a:cubicBezTo>
                  <a:pt x="21068" y="7801"/>
                  <a:pt x="20798" y="8128"/>
                  <a:pt x="20494" y="8525"/>
                </a:cubicBezTo>
                <a:cubicBezTo>
                  <a:pt x="19987" y="9190"/>
                  <a:pt x="19907" y="9250"/>
                  <a:pt x="19518" y="9275"/>
                </a:cubicBezTo>
                <a:cubicBezTo>
                  <a:pt x="19070" y="9304"/>
                  <a:pt x="18864" y="9122"/>
                  <a:pt x="19097" y="8903"/>
                </a:cubicBezTo>
                <a:cubicBezTo>
                  <a:pt x="19282" y="8729"/>
                  <a:pt x="19292" y="7611"/>
                  <a:pt x="19110" y="7523"/>
                </a:cubicBezTo>
                <a:cubicBezTo>
                  <a:pt x="19038" y="7488"/>
                  <a:pt x="19002" y="7412"/>
                  <a:pt x="19029" y="7356"/>
                </a:cubicBezTo>
                <a:cubicBezTo>
                  <a:pt x="19057" y="7299"/>
                  <a:pt x="18994" y="7225"/>
                  <a:pt x="18889" y="7191"/>
                </a:cubicBezTo>
                <a:cubicBezTo>
                  <a:pt x="18785" y="7156"/>
                  <a:pt x="18726" y="7074"/>
                  <a:pt x="18759" y="7006"/>
                </a:cubicBezTo>
                <a:cubicBezTo>
                  <a:pt x="18792" y="6939"/>
                  <a:pt x="18786" y="6884"/>
                  <a:pt x="18745" y="6884"/>
                </a:cubicBezTo>
                <a:cubicBezTo>
                  <a:pt x="18705" y="6884"/>
                  <a:pt x="18504" y="6689"/>
                  <a:pt x="18299" y="6453"/>
                </a:cubicBezTo>
                <a:lnTo>
                  <a:pt x="17927" y="6024"/>
                </a:lnTo>
                <a:lnTo>
                  <a:pt x="17945" y="5087"/>
                </a:lnTo>
                <a:cubicBezTo>
                  <a:pt x="17961" y="4244"/>
                  <a:pt x="17945" y="4143"/>
                  <a:pt x="17785" y="4090"/>
                </a:cubicBezTo>
                <a:cubicBezTo>
                  <a:pt x="17687" y="4058"/>
                  <a:pt x="17632" y="3979"/>
                  <a:pt x="17665" y="3911"/>
                </a:cubicBezTo>
                <a:cubicBezTo>
                  <a:pt x="17699" y="3844"/>
                  <a:pt x="17662" y="3789"/>
                  <a:pt x="17582" y="3789"/>
                </a:cubicBezTo>
                <a:cubicBezTo>
                  <a:pt x="17502" y="3789"/>
                  <a:pt x="17413" y="3711"/>
                  <a:pt x="17384" y="3616"/>
                </a:cubicBezTo>
                <a:cubicBezTo>
                  <a:pt x="17347" y="3496"/>
                  <a:pt x="17198" y="3443"/>
                  <a:pt x="16890" y="3443"/>
                </a:cubicBezTo>
                <a:cubicBezTo>
                  <a:pt x="16621" y="3443"/>
                  <a:pt x="16421" y="3385"/>
                  <a:pt x="16376" y="3292"/>
                </a:cubicBezTo>
                <a:cubicBezTo>
                  <a:pt x="16336" y="3209"/>
                  <a:pt x="16232" y="3106"/>
                  <a:pt x="16144" y="3065"/>
                </a:cubicBezTo>
                <a:cubicBezTo>
                  <a:pt x="16056" y="3024"/>
                  <a:pt x="15994" y="2952"/>
                  <a:pt x="16004" y="2903"/>
                </a:cubicBezTo>
                <a:cubicBezTo>
                  <a:pt x="16015" y="2854"/>
                  <a:pt x="15952" y="2648"/>
                  <a:pt x="15867" y="2446"/>
                </a:cubicBezTo>
                <a:cubicBezTo>
                  <a:pt x="15781" y="2244"/>
                  <a:pt x="15711" y="2003"/>
                  <a:pt x="15711" y="1912"/>
                </a:cubicBezTo>
                <a:cubicBezTo>
                  <a:pt x="15711" y="1821"/>
                  <a:pt x="15648" y="1717"/>
                  <a:pt x="15569" y="1680"/>
                </a:cubicBezTo>
                <a:cubicBezTo>
                  <a:pt x="15491" y="1642"/>
                  <a:pt x="15452" y="1559"/>
                  <a:pt x="15484" y="1495"/>
                </a:cubicBezTo>
                <a:cubicBezTo>
                  <a:pt x="15515" y="1432"/>
                  <a:pt x="15488" y="1380"/>
                  <a:pt x="15423" y="1379"/>
                </a:cubicBezTo>
                <a:cubicBezTo>
                  <a:pt x="15200" y="1375"/>
                  <a:pt x="14900" y="849"/>
                  <a:pt x="14877" y="422"/>
                </a:cubicBezTo>
                <a:cubicBezTo>
                  <a:pt x="14865" y="191"/>
                  <a:pt x="14832" y="4"/>
                  <a:pt x="14805" y="4"/>
                </a:cubicBezTo>
                <a:cubicBezTo>
                  <a:pt x="14778" y="4"/>
                  <a:pt x="14568" y="234"/>
                  <a:pt x="14339" y="516"/>
                </a:cubicBezTo>
                <a:cubicBezTo>
                  <a:pt x="14014" y="913"/>
                  <a:pt x="13844" y="1032"/>
                  <a:pt x="13577" y="1055"/>
                </a:cubicBezTo>
                <a:cubicBezTo>
                  <a:pt x="13353" y="1074"/>
                  <a:pt x="13198" y="1024"/>
                  <a:pt x="13130" y="910"/>
                </a:cubicBezTo>
                <a:cubicBezTo>
                  <a:pt x="13073" y="814"/>
                  <a:pt x="12948" y="700"/>
                  <a:pt x="12853" y="655"/>
                </a:cubicBezTo>
                <a:cubicBezTo>
                  <a:pt x="12758" y="610"/>
                  <a:pt x="12708" y="539"/>
                  <a:pt x="12740" y="498"/>
                </a:cubicBezTo>
                <a:cubicBezTo>
                  <a:pt x="12773" y="458"/>
                  <a:pt x="12731" y="330"/>
                  <a:pt x="12648" y="215"/>
                </a:cubicBezTo>
                <a:cubicBezTo>
                  <a:pt x="12528" y="47"/>
                  <a:pt x="12360" y="4"/>
                  <a:pt x="11828" y="4"/>
                </a:cubicBezTo>
                <a:cubicBezTo>
                  <a:pt x="11348" y="4"/>
                  <a:pt x="11167" y="43"/>
                  <a:pt x="11183" y="144"/>
                </a:cubicBezTo>
                <a:cubicBezTo>
                  <a:pt x="11195" y="221"/>
                  <a:pt x="11106" y="305"/>
                  <a:pt x="10982" y="328"/>
                </a:cubicBezTo>
                <a:cubicBezTo>
                  <a:pt x="10859" y="352"/>
                  <a:pt x="10712" y="448"/>
                  <a:pt x="10658" y="541"/>
                </a:cubicBezTo>
                <a:cubicBezTo>
                  <a:pt x="10536" y="751"/>
                  <a:pt x="9918" y="706"/>
                  <a:pt x="9952" y="490"/>
                </a:cubicBezTo>
                <a:cubicBezTo>
                  <a:pt x="9967" y="397"/>
                  <a:pt x="9863" y="348"/>
                  <a:pt x="9655" y="348"/>
                </a:cubicBezTo>
                <a:cubicBezTo>
                  <a:pt x="9453" y="348"/>
                  <a:pt x="9313" y="283"/>
                  <a:pt x="9281" y="175"/>
                </a:cubicBezTo>
                <a:cubicBezTo>
                  <a:pt x="9249" y="71"/>
                  <a:pt x="9056" y="12"/>
                  <a:pt x="8875" y="2"/>
                </a:cubicBezTo>
                <a:close/>
                <a:moveTo>
                  <a:pt x="2336" y="13"/>
                </a:moveTo>
                <a:cubicBezTo>
                  <a:pt x="2328" y="-150"/>
                  <a:pt x="1149" y="1319"/>
                  <a:pt x="893" y="1810"/>
                </a:cubicBezTo>
                <a:cubicBezTo>
                  <a:pt x="819" y="1952"/>
                  <a:pt x="706" y="2069"/>
                  <a:pt x="643" y="2069"/>
                </a:cubicBezTo>
                <a:cubicBezTo>
                  <a:pt x="427" y="2069"/>
                  <a:pt x="303" y="2375"/>
                  <a:pt x="413" y="2634"/>
                </a:cubicBezTo>
                <a:cubicBezTo>
                  <a:pt x="469" y="2764"/>
                  <a:pt x="560" y="2869"/>
                  <a:pt x="618" y="2869"/>
                </a:cubicBezTo>
                <a:cubicBezTo>
                  <a:pt x="677" y="2869"/>
                  <a:pt x="1100" y="2389"/>
                  <a:pt x="1558" y="1802"/>
                </a:cubicBezTo>
                <a:cubicBezTo>
                  <a:pt x="2206" y="972"/>
                  <a:pt x="2386" y="673"/>
                  <a:pt x="2367" y="456"/>
                </a:cubicBezTo>
                <a:cubicBezTo>
                  <a:pt x="2354" y="302"/>
                  <a:pt x="2340" y="103"/>
                  <a:pt x="2336" y="13"/>
                </a:cubicBezTo>
                <a:close/>
                <a:moveTo>
                  <a:pt x="20235" y="408"/>
                </a:moveTo>
                <a:cubicBezTo>
                  <a:pt x="20095" y="416"/>
                  <a:pt x="19990" y="515"/>
                  <a:pt x="19778" y="788"/>
                </a:cubicBezTo>
                <a:cubicBezTo>
                  <a:pt x="19318" y="1381"/>
                  <a:pt x="19314" y="1901"/>
                  <a:pt x="19766" y="2401"/>
                </a:cubicBezTo>
                <a:cubicBezTo>
                  <a:pt x="19943" y="2597"/>
                  <a:pt x="20101" y="2756"/>
                  <a:pt x="20116" y="2756"/>
                </a:cubicBezTo>
                <a:cubicBezTo>
                  <a:pt x="20224" y="2756"/>
                  <a:pt x="21175" y="1423"/>
                  <a:pt x="21175" y="1271"/>
                </a:cubicBezTo>
                <a:cubicBezTo>
                  <a:pt x="21175" y="992"/>
                  <a:pt x="20722" y="505"/>
                  <a:pt x="20393" y="427"/>
                </a:cubicBezTo>
                <a:cubicBezTo>
                  <a:pt x="20333" y="413"/>
                  <a:pt x="20282" y="405"/>
                  <a:pt x="20235" y="408"/>
                </a:cubicBezTo>
                <a:close/>
                <a:moveTo>
                  <a:pt x="2259" y="15715"/>
                </a:moveTo>
                <a:cubicBezTo>
                  <a:pt x="2189" y="15715"/>
                  <a:pt x="1050" y="17217"/>
                  <a:pt x="896" y="17515"/>
                </a:cubicBezTo>
                <a:cubicBezTo>
                  <a:pt x="821" y="17658"/>
                  <a:pt x="734" y="17755"/>
                  <a:pt x="702" y="17731"/>
                </a:cubicBezTo>
                <a:cubicBezTo>
                  <a:pt x="670" y="17706"/>
                  <a:pt x="575" y="17804"/>
                  <a:pt x="490" y="17946"/>
                </a:cubicBezTo>
                <a:cubicBezTo>
                  <a:pt x="352" y="18179"/>
                  <a:pt x="350" y="18229"/>
                  <a:pt x="472" y="18449"/>
                </a:cubicBezTo>
                <a:cubicBezTo>
                  <a:pt x="547" y="18584"/>
                  <a:pt x="634" y="18696"/>
                  <a:pt x="666" y="18696"/>
                </a:cubicBezTo>
                <a:cubicBezTo>
                  <a:pt x="797" y="18696"/>
                  <a:pt x="2325" y="16562"/>
                  <a:pt x="2286" y="16433"/>
                </a:cubicBezTo>
                <a:cubicBezTo>
                  <a:pt x="2263" y="16356"/>
                  <a:pt x="2279" y="16268"/>
                  <a:pt x="2322" y="16234"/>
                </a:cubicBezTo>
                <a:cubicBezTo>
                  <a:pt x="2402" y="16173"/>
                  <a:pt x="2346" y="15715"/>
                  <a:pt x="2259" y="157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1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2" name="Who sent that text?"/>
          <p:cNvSpPr txBox="1"/>
          <p:nvPr/>
        </p:nvSpPr>
        <p:spPr>
          <a:xfrm>
            <a:off x="1274035" y="374909"/>
            <a:ext cx="4402932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Who sent that text?</a:t>
            </a:r>
          </a:p>
        </p:txBody>
      </p:sp>
      <p:sp>
        <p:nvSpPr>
          <p:cNvPr id="413" name="Originating Sender (a few options):…"/>
          <p:cNvSpPr txBox="1"/>
          <p:nvPr/>
        </p:nvSpPr>
        <p:spPr>
          <a:xfrm>
            <a:off x="1213707" y="1453996"/>
            <a:ext cx="635293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spcBef>
                <a:spcPts val="1000"/>
              </a:spcBef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Originating Sender (a few options):</a:t>
            </a:r>
          </a:p>
          <a:p>
            <a:pPr lvl="1" marL="736600" indent="-355600" defTabSz="825500">
              <a:spcBef>
                <a:spcPts val="10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Free </a:t>
            </a:r>
            <a:r>
              <a:rPr b="1"/>
              <a:t>Shared Short Code</a:t>
            </a:r>
            <a:r>
              <a:t> (default)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3185" y="341430"/>
            <a:ext cx="4377533" cy="5873059"/>
          </a:xfrm>
          <a:prstGeom prst="rect">
            <a:avLst/>
          </a:prstGeom>
          <a:ln w="25400">
            <a:solidFill>
              <a:srgbClr val="004D80"/>
            </a:solidFill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</p:spPr>
      </p:pic>
      <p:sp>
        <p:nvSpPr>
          <p:cNvPr id="415" name="Arrow"/>
          <p:cNvSpPr/>
          <p:nvPr/>
        </p:nvSpPr>
        <p:spPr>
          <a:xfrm>
            <a:off x="6502834" y="1270219"/>
            <a:ext cx="2167666" cy="447041"/>
          </a:xfrm>
          <a:prstGeom prst="rightArrow">
            <a:avLst>
              <a:gd name="adj1" fmla="val 35906"/>
              <a:gd name="adj2" fmla="val 11267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013" y="2921223"/>
            <a:ext cx="3179876" cy="3179876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Who sent that text?"/>
          <p:cNvSpPr txBox="1"/>
          <p:nvPr/>
        </p:nvSpPr>
        <p:spPr>
          <a:xfrm>
            <a:off x="1274035" y="374909"/>
            <a:ext cx="4402932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Who sent that text?</a:t>
            </a:r>
          </a:p>
        </p:txBody>
      </p:sp>
      <p:sp>
        <p:nvSpPr>
          <p:cNvPr id="422" name="Originating Sender (a few options):…"/>
          <p:cNvSpPr txBox="1"/>
          <p:nvPr/>
        </p:nvSpPr>
        <p:spPr>
          <a:xfrm>
            <a:off x="1213707" y="1453996"/>
            <a:ext cx="635293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spcBef>
                <a:spcPts val="1000"/>
              </a:spcBef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Originating Sender (a few options):</a:t>
            </a:r>
          </a:p>
          <a:p>
            <a:pPr lvl="1" marL="736600" indent="-355600" defTabSz="825500">
              <a:spcBef>
                <a:spcPts val="10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Free Shared Short Code (default)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Dedicated Short Code</a:t>
            </a:r>
            <a:r>
              <a:t> (pricey)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269" y="284899"/>
            <a:ext cx="4183239" cy="5818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8" name="Who sent that text?"/>
          <p:cNvSpPr txBox="1"/>
          <p:nvPr/>
        </p:nvSpPr>
        <p:spPr>
          <a:xfrm>
            <a:off x="1274035" y="374909"/>
            <a:ext cx="4402932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Who sent that text?</a:t>
            </a:r>
          </a:p>
        </p:txBody>
      </p:sp>
      <p:sp>
        <p:nvSpPr>
          <p:cNvPr id="429" name="Originating Sender (a few options):…"/>
          <p:cNvSpPr txBox="1"/>
          <p:nvPr/>
        </p:nvSpPr>
        <p:spPr>
          <a:xfrm>
            <a:off x="1213707" y="1453996"/>
            <a:ext cx="635293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spcBef>
                <a:spcPts val="1000"/>
              </a:spcBef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Originating Sender (a few options):</a:t>
            </a:r>
          </a:p>
          <a:p>
            <a:pPr lvl="1" marL="736600" indent="-355600" defTabSz="825500">
              <a:spcBef>
                <a:spcPts val="10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Free Shared Short Code (default)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Dedicated Short Code (pricey)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3"/>
              </a:buBlip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Dedicated Long Code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0491" y="575993"/>
            <a:ext cx="4997044" cy="560416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rrow"/>
          <p:cNvSpPr/>
          <p:nvPr/>
        </p:nvSpPr>
        <p:spPr>
          <a:xfrm>
            <a:off x="6502834" y="1302299"/>
            <a:ext cx="2167666" cy="447041"/>
          </a:xfrm>
          <a:prstGeom prst="rightArrow">
            <a:avLst>
              <a:gd name="adj1" fmla="val 35906"/>
              <a:gd name="adj2" fmla="val 11267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1821882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51325" y="3316983"/>
            <a:ext cx="3273695" cy="2530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7" name="Who sent that text?"/>
          <p:cNvSpPr txBox="1"/>
          <p:nvPr/>
        </p:nvSpPr>
        <p:spPr>
          <a:xfrm>
            <a:off x="1274035" y="374909"/>
            <a:ext cx="4402932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Who sent that text?</a:t>
            </a:r>
          </a:p>
        </p:txBody>
      </p:sp>
      <p:sp>
        <p:nvSpPr>
          <p:cNvPr id="438" name="Originating Sender (a few options):…"/>
          <p:cNvSpPr txBox="1"/>
          <p:nvPr/>
        </p:nvSpPr>
        <p:spPr>
          <a:xfrm>
            <a:off x="1213707" y="1453996"/>
            <a:ext cx="6352939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spcBef>
                <a:spcPts val="1000"/>
              </a:spcBef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Originating Sender (a few options):</a:t>
            </a:r>
          </a:p>
          <a:p>
            <a:pPr lvl="1" marL="736600" indent="-355600" defTabSz="825500">
              <a:spcBef>
                <a:spcPts val="10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Free Shared Short Code (default)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Dedicated Short Code (pricey)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Dedicated Long Code</a:t>
            </a:r>
          </a:p>
          <a:p>
            <a:pPr lvl="1" marL="736600" indent="-355600" defTabSz="825500">
              <a:spcBef>
                <a:spcPts val="1500"/>
              </a:spcBef>
              <a:buSzPct val="60000"/>
              <a:buBlip>
                <a:blip r:embed="rId3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Sender ID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3299" y="304756"/>
            <a:ext cx="4402932" cy="587707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Arrow"/>
          <p:cNvSpPr/>
          <p:nvPr/>
        </p:nvSpPr>
        <p:spPr>
          <a:xfrm rot="20280000">
            <a:off x="6984028" y="1302299"/>
            <a:ext cx="2167666" cy="447041"/>
          </a:xfrm>
          <a:prstGeom prst="rightArrow">
            <a:avLst>
              <a:gd name="adj1" fmla="val 35906"/>
              <a:gd name="adj2" fmla="val 11267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1821882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08" t="3500" r="1922" b="2510"/>
          <a:stretch>
            <a:fillRect/>
          </a:stretch>
        </p:blipFill>
        <p:spPr>
          <a:xfrm>
            <a:off x="1865511" y="2677749"/>
            <a:ext cx="3781458" cy="2997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47" fill="norm" stroke="1" extrusionOk="0">
                <a:moveTo>
                  <a:pt x="8875" y="2"/>
                </a:moveTo>
                <a:cubicBezTo>
                  <a:pt x="8694" y="-9"/>
                  <a:pt x="8523" y="32"/>
                  <a:pt x="8541" y="135"/>
                </a:cubicBezTo>
                <a:cubicBezTo>
                  <a:pt x="8571" y="305"/>
                  <a:pt x="8084" y="486"/>
                  <a:pt x="7782" y="416"/>
                </a:cubicBezTo>
                <a:cubicBezTo>
                  <a:pt x="7596" y="374"/>
                  <a:pt x="7470" y="457"/>
                  <a:pt x="7200" y="805"/>
                </a:cubicBezTo>
                <a:cubicBezTo>
                  <a:pt x="6994" y="1071"/>
                  <a:pt x="6876" y="1317"/>
                  <a:pt x="6907" y="1418"/>
                </a:cubicBezTo>
                <a:cubicBezTo>
                  <a:pt x="6986" y="1679"/>
                  <a:pt x="6746" y="2031"/>
                  <a:pt x="6594" y="1878"/>
                </a:cubicBezTo>
                <a:cubicBezTo>
                  <a:pt x="6526" y="1810"/>
                  <a:pt x="6337" y="1752"/>
                  <a:pt x="6172" y="1748"/>
                </a:cubicBezTo>
                <a:cubicBezTo>
                  <a:pt x="5761" y="1737"/>
                  <a:pt x="5274" y="2342"/>
                  <a:pt x="5262" y="2881"/>
                </a:cubicBezTo>
                <a:cubicBezTo>
                  <a:pt x="5257" y="3091"/>
                  <a:pt x="5189" y="3323"/>
                  <a:pt x="5111" y="3395"/>
                </a:cubicBezTo>
                <a:cubicBezTo>
                  <a:pt x="5032" y="3467"/>
                  <a:pt x="4967" y="3625"/>
                  <a:pt x="4966" y="3744"/>
                </a:cubicBezTo>
                <a:cubicBezTo>
                  <a:pt x="4964" y="4075"/>
                  <a:pt x="4572" y="4476"/>
                  <a:pt x="4252" y="4476"/>
                </a:cubicBezTo>
                <a:cubicBezTo>
                  <a:pt x="4053" y="4476"/>
                  <a:pt x="3881" y="4594"/>
                  <a:pt x="3657" y="4877"/>
                </a:cubicBezTo>
                <a:cubicBezTo>
                  <a:pt x="3379" y="5227"/>
                  <a:pt x="3336" y="5355"/>
                  <a:pt x="3312" y="5933"/>
                </a:cubicBezTo>
                <a:lnTo>
                  <a:pt x="3285" y="6595"/>
                </a:lnTo>
                <a:lnTo>
                  <a:pt x="2897" y="6558"/>
                </a:lnTo>
                <a:lnTo>
                  <a:pt x="2509" y="6524"/>
                </a:lnTo>
                <a:lnTo>
                  <a:pt x="2509" y="6944"/>
                </a:lnTo>
                <a:cubicBezTo>
                  <a:pt x="2509" y="7527"/>
                  <a:pt x="2213" y="7912"/>
                  <a:pt x="1757" y="7915"/>
                </a:cubicBezTo>
                <a:cubicBezTo>
                  <a:pt x="1533" y="7916"/>
                  <a:pt x="1394" y="7856"/>
                  <a:pt x="1360" y="7745"/>
                </a:cubicBezTo>
                <a:cubicBezTo>
                  <a:pt x="1325" y="7631"/>
                  <a:pt x="1183" y="7571"/>
                  <a:pt x="943" y="7571"/>
                </a:cubicBezTo>
                <a:lnTo>
                  <a:pt x="578" y="7571"/>
                </a:lnTo>
                <a:lnTo>
                  <a:pt x="630" y="8577"/>
                </a:lnTo>
                <a:cubicBezTo>
                  <a:pt x="658" y="9128"/>
                  <a:pt x="684" y="9637"/>
                  <a:pt x="686" y="9707"/>
                </a:cubicBezTo>
                <a:cubicBezTo>
                  <a:pt x="688" y="9776"/>
                  <a:pt x="791" y="9971"/>
                  <a:pt x="916" y="10141"/>
                </a:cubicBezTo>
                <a:cubicBezTo>
                  <a:pt x="1213" y="10545"/>
                  <a:pt x="1204" y="10788"/>
                  <a:pt x="875" y="11132"/>
                </a:cubicBezTo>
                <a:cubicBezTo>
                  <a:pt x="727" y="11287"/>
                  <a:pt x="605" y="11518"/>
                  <a:pt x="603" y="11646"/>
                </a:cubicBezTo>
                <a:cubicBezTo>
                  <a:pt x="600" y="11774"/>
                  <a:pt x="483" y="12006"/>
                  <a:pt x="341" y="12163"/>
                </a:cubicBezTo>
                <a:cubicBezTo>
                  <a:pt x="60" y="12474"/>
                  <a:pt x="-106" y="13137"/>
                  <a:pt x="77" y="13222"/>
                </a:cubicBezTo>
                <a:cubicBezTo>
                  <a:pt x="138" y="13250"/>
                  <a:pt x="413" y="13257"/>
                  <a:pt x="688" y="13239"/>
                </a:cubicBezTo>
                <a:cubicBezTo>
                  <a:pt x="1033" y="13216"/>
                  <a:pt x="1259" y="13264"/>
                  <a:pt x="1416" y="13392"/>
                </a:cubicBezTo>
                <a:cubicBezTo>
                  <a:pt x="1541" y="13495"/>
                  <a:pt x="1849" y="13588"/>
                  <a:pt x="2099" y="13599"/>
                </a:cubicBezTo>
                <a:cubicBezTo>
                  <a:pt x="2716" y="13628"/>
                  <a:pt x="2686" y="13615"/>
                  <a:pt x="2784" y="13940"/>
                </a:cubicBezTo>
                <a:cubicBezTo>
                  <a:pt x="2833" y="14099"/>
                  <a:pt x="2944" y="14262"/>
                  <a:pt x="3032" y="14304"/>
                </a:cubicBezTo>
                <a:cubicBezTo>
                  <a:pt x="3121" y="14345"/>
                  <a:pt x="3353" y="14577"/>
                  <a:pt x="3549" y="14820"/>
                </a:cubicBezTo>
                <a:lnTo>
                  <a:pt x="3905" y="15263"/>
                </a:lnTo>
                <a:lnTo>
                  <a:pt x="3891" y="16183"/>
                </a:lnTo>
                <a:cubicBezTo>
                  <a:pt x="3883" y="16795"/>
                  <a:pt x="3911" y="17076"/>
                  <a:pt x="3975" y="17027"/>
                </a:cubicBezTo>
                <a:cubicBezTo>
                  <a:pt x="4027" y="16986"/>
                  <a:pt x="4091" y="17059"/>
                  <a:pt x="4119" y="17191"/>
                </a:cubicBezTo>
                <a:cubicBezTo>
                  <a:pt x="4146" y="17323"/>
                  <a:pt x="4207" y="17402"/>
                  <a:pt x="4252" y="17367"/>
                </a:cubicBezTo>
                <a:cubicBezTo>
                  <a:pt x="4297" y="17332"/>
                  <a:pt x="4354" y="17375"/>
                  <a:pt x="4380" y="17461"/>
                </a:cubicBezTo>
                <a:cubicBezTo>
                  <a:pt x="4406" y="17547"/>
                  <a:pt x="4579" y="17628"/>
                  <a:pt x="4766" y="17643"/>
                </a:cubicBezTo>
                <a:cubicBezTo>
                  <a:pt x="4952" y="17657"/>
                  <a:pt x="5146" y="17732"/>
                  <a:pt x="5196" y="17810"/>
                </a:cubicBezTo>
                <a:cubicBezTo>
                  <a:pt x="5246" y="17888"/>
                  <a:pt x="5399" y="18043"/>
                  <a:pt x="5537" y="18154"/>
                </a:cubicBezTo>
                <a:cubicBezTo>
                  <a:pt x="5674" y="18265"/>
                  <a:pt x="5787" y="18433"/>
                  <a:pt x="5787" y="18526"/>
                </a:cubicBezTo>
                <a:cubicBezTo>
                  <a:pt x="5787" y="18619"/>
                  <a:pt x="5839" y="18683"/>
                  <a:pt x="5902" y="18668"/>
                </a:cubicBezTo>
                <a:cubicBezTo>
                  <a:pt x="5970" y="18651"/>
                  <a:pt x="6027" y="18788"/>
                  <a:pt x="6044" y="19011"/>
                </a:cubicBezTo>
                <a:cubicBezTo>
                  <a:pt x="6059" y="19216"/>
                  <a:pt x="6108" y="19383"/>
                  <a:pt x="6152" y="19383"/>
                </a:cubicBezTo>
                <a:cubicBezTo>
                  <a:pt x="6196" y="19383"/>
                  <a:pt x="6286" y="19525"/>
                  <a:pt x="6353" y="19698"/>
                </a:cubicBezTo>
                <a:cubicBezTo>
                  <a:pt x="6471" y="20009"/>
                  <a:pt x="6488" y="20014"/>
                  <a:pt x="7360" y="20028"/>
                </a:cubicBezTo>
                <a:cubicBezTo>
                  <a:pt x="7952" y="20037"/>
                  <a:pt x="8294" y="20093"/>
                  <a:pt x="8392" y="20195"/>
                </a:cubicBezTo>
                <a:cubicBezTo>
                  <a:pt x="8473" y="20280"/>
                  <a:pt x="8621" y="20402"/>
                  <a:pt x="8724" y="20468"/>
                </a:cubicBezTo>
                <a:cubicBezTo>
                  <a:pt x="8826" y="20533"/>
                  <a:pt x="8955" y="20691"/>
                  <a:pt x="9010" y="20817"/>
                </a:cubicBezTo>
                <a:cubicBezTo>
                  <a:pt x="9142" y="21121"/>
                  <a:pt x="9250" y="21209"/>
                  <a:pt x="9398" y="21138"/>
                </a:cubicBezTo>
                <a:cubicBezTo>
                  <a:pt x="9464" y="21106"/>
                  <a:pt x="9545" y="21162"/>
                  <a:pt x="9576" y="21263"/>
                </a:cubicBezTo>
                <a:cubicBezTo>
                  <a:pt x="9612" y="21383"/>
                  <a:pt x="9787" y="21445"/>
                  <a:pt x="9973" y="21447"/>
                </a:cubicBezTo>
                <a:cubicBezTo>
                  <a:pt x="10158" y="21450"/>
                  <a:pt x="10354" y="21393"/>
                  <a:pt x="10432" y="21274"/>
                </a:cubicBezTo>
                <a:cubicBezTo>
                  <a:pt x="10495" y="21180"/>
                  <a:pt x="10596" y="21104"/>
                  <a:pt x="10660" y="21104"/>
                </a:cubicBezTo>
                <a:cubicBezTo>
                  <a:pt x="10724" y="21104"/>
                  <a:pt x="10798" y="21030"/>
                  <a:pt x="10825" y="20942"/>
                </a:cubicBezTo>
                <a:cubicBezTo>
                  <a:pt x="10861" y="20823"/>
                  <a:pt x="11053" y="20787"/>
                  <a:pt x="11575" y="20794"/>
                </a:cubicBezTo>
                <a:cubicBezTo>
                  <a:pt x="12180" y="20803"/>
                  <a:pt x="12285" y="20835"/>
                  <a:pt x="12323" y="21019"/>
                </a:cubicBezTo>
                <a:cubicBezTo>
                  <a:pt x="12362" y="21202"/>
                  <a:pt x="12431" y="21223"/>
                  <a:pt x="12824" y="21169"/>
                </a:cubicBezTo>
                <a:cubicBezTo>
                  <a:pt x="13075" y="21135"/>
                  <a:pt x="13351" y="21029"/>
                  <a:pt x="13435" y="20933"/>
                </a:cubicBezTo>
                <a:cubicBezTo>
                  <a:pt x="13519" y="20838"/>
                  <a:pt x="13628" y="20760"/>
                  <a:pt x="13678" y="20760"/>
                </a:cubicBezTo>
                <a:cubicBezTo>
                  <a:pt x="13729" y="20760"/>
                  <a:pt x="13817" y="20631"/>
                  <a:pt x="13874" y="20474"/>
                </a:cubicBezTo>
                <a:cubicBezTo>
                  <a:pt x="13931" y="20316"/>
                  <a:pt x="14021" y="20187"/>
                  <a:pt x="14075" y="20187"/>
                </a:cubicBezTo>
                <a:cubicBezTo>
                  <a:pt x="14128" y="20187"/>
                  <a:pt x="14159" y="20096"/>
                  <a:pt x="14145" y="19985"/>
                </a:cubicBezTo>
                <a:cubicBezTo>
                  <a:pt x="14124" y="19830"/>
                  <a:pt x="14177" y="19789"/>
                  <a:pt x="14372" y="19806"/>
                </a:cubicBezTo>
                <a:cubicBezTo>
                  <a:pt x="14561" y="19823"/>
                  <a:pt x="14619" y="19781"/>
                  <a:pt x="14600" y="19642"/>
                </a:cubicBezTo>
                <a:cubicBezTo>
                  <a:pt x="14565" y="19390"/>
                  <a:pt x="14921" y="19292"/>
                  <a:pt x="15472" y="19400"/>
                </a:cubicBezTo>
                <a:cubicBezTo>
                  <a:pt x="15809" y="19467"/>
                  <a:pt x="15965" y="19446"/>
                  <a:pt x="16131" y="19309"/>
                </a:cubicBezTo>
                <a:cubicBezTo>
                  <a:pt x="16250" y="19211"/>
                  <a:pt x="16328" y="19089"/>
                  <a:pt x="16304" y="19040"/>
                </a:cubicBezTo>
                <a:cubicBezTo>
                  <a:pt x="16246" y="18922"/>
                  <a:pt x="16486" y="18675"/>
                  <a:pt x="16563" y="18773"/>
                </a:cubicBezTo>
                <a:cubicBezTo>
                  <a:pt x="16596" y="18815"/>
                  <a:pt x="16603" y="18602"/>
                  <a:pt x="16579" y="18301"/>
                </a:cubicBezTo>
                <a:cubicBezTo>
                  <a:pt x="16541" y="17828"/>
                  <a:pt x="16559" y="17748"/>
                  <a:pt x="16714" y="17697"/>
                </a:cubicBezTo>
                <a:cubicBezTo>
                  <a:pt x="16813" y="17664"/>
                  <a:pt x="16877" y="17601"/>
                  <a:pt x="16854" y="17555"/>
                </a:cubicBezTo>
                <a:cubicBezTo>
                  <a:pt x="16832" y="17509"/>
                  <a:pt x="16934" y="17357"/>
                  <a:pt x="17082" y="17220"/>
                </a:cubicBezTo>
                <a:cubicBezTo>
                  <a:pt x="17230" y="17082"/>
                  <a:pt x="17340" y="16907"/>
                  <a:pt x="17327" y="16831"/>
                </a:cubicBezTo>
                <a:cubicBezTo>
                  <a:pt x="17314" y="16747"/>
                  <a:pt x="17427" y="16684"/>
                  <a:pt x="17614" y="16672"/>
                </a:cubicBezTo>
                <a:cubicBezTo>
                  <a:pt x="17783" y="16660"/>
                  <a:pt x="17955" y="16582"/>
                  <a:pt x="17995" y="16501"/>
                </a:cubicBezTo>
                <a:cubicBezTo>
                  <a:pt x="18075" y="16338"/>
                  <a:pt x="19686" y="16245"/>
                  <a:pt x="19762" y="16399"/>
                </a:cubicBezTo>
                <a:cubicBezTo>
                  <a:pt x="19785" y="16447"/>
                  <a:pt x="19723" y="16579"/>
                  <a:pt x="19624" y="16691"/>
                </a:cubicBezTo>
                <a:cubicBezTo>
                  <a:pt x="19506" y="16826"/>
                  <a:pt x="19446" y="17043"/>
                  <a:pt x="19446" y="17325"/>
                </a:cubicBezTo>
                <a:cubicBezTo>
                  <a:pt x="19446" y="17672"/>
                  <a:pt x="19506" y="17823"/>
                  <a:pt x="19766" y="18111"/>
                </a:cubicBezTo>
                <a:cubicBezTo>
                  <a:pt x="19943" y="18307"/>
                  <a:pt x="20113" y="18466"/>
                  <a:pt x="20140" y="18466"/>
                </a:cubicBezTo>
                <a:cubicBezTo>
                  <a:pt x="20168" y="18466"/>
                  <a:pt x="20410" y="18180"/>
                  <a:pt x="20681" y="17830"/>
                </a:cubicBezTo>
                <a:cubicBezTo>
                  <a:pt x="21183" y="17183"/>
                  <a:pt x="21277" y="16878"/>
                  <a:pt x="21047" y="16638"/>
                </a:cubicBezTo>
                <a:cubicBezTo>
                  <a:pt x="20976" y="16563"/>
                  <a:pt x="20919" y="16339"/>
                  <a:pt x="20920" y="16138"/>
                </a:cubicBezTo>
                <a:cubicBezTo>
                  <a:pt x="20925" y="15556"/>
                  <a:pt x="20909" y="15483"/>
                  <a:pt x="20790" y="15513"/>
                </a:cubicBezTo>
                <a:cubicBezTo>
                  <a:pt x="20719" y="15531"/>
                  <a:pt x="20675" y="15406"/>
                  <a:pt x="20675" y="15181"/>
                </a:cubicBezTo>
                <a:cubicBezTo>
                  <a:pt x="20674" y="14983"/>
                  <a:pt x="20608" y="14724"/>
                  <a:pt x="20526" y="14607"/>
                </a:cubicBezTo>
                <a:cubicBezTo>
                  <a:pt x="20351" y="14358"/>
                  <a:pt x="20346" y="13405"/>
                  <a:pt x="20519" y="13332"/>
                </a:cubicBezTo>
                <a:cubicBezTo>
                  <a:pt x="20580" y="13307"/>
                  <a:pt x="20630" y="13211"/>
                  <a:pt x="20630" y="13120"/>
                </a:cubicBezTo>
                <a:cubicBezTo>
                  <a:pt x="20630" y="13028"/>
                  <a:pt x="20690" y="12926"/>
                  <a:pt x="20765" y="12890"/>
                </a:cubicBezTo>
                <a:cubicBezTo>
                  <a:pt x="20840" y="12853"/>
                  <a:pt x="20902" y="12757"/>
                  <a:pt x="20902" y="12679"/>
                </a:cubicBezTo>
                <a:cubicBezTo>
                  <a:pt x="20902" y="12601"/>
                  <a:pt x="20981" y="12449"/>
                  <a:pt x="21078" y="12339"/>
                </a:cubicBezTo>
                <a:cubicBezTo>
                  <a:pt x="21178" y="12225"/>
                  <a:pt x="21231" y="12059"/>
                  <a:pt x="21200" y="11958"/>
                </a:cubicBezTo>
                <a:cubicBezTo>
                  <a:pt x="21170" y="11859"/>
                  <a:pt x="21213" y="11720"/>
                  <a:pt x="21297" y="11643"/>
                </a:cubicBezTo>
                <a:cubicBezTo>
                  <a:pt x="21379" y="11567"/>
                  <a:pt x="21457" y="11383"/>
                  <a:pt x="21470" y="11231"/>
                </a:cubicBezTo>
                <a:cubicBezTo>
                  <a:pt x="21494" y="10961"/>
                  <a:pt x="21484" y="10956"/>
                  <a:pt x="20841" y="10993"/>
                </a:cubicBezTo>
                <a:cubicBezTo>
                  <a:pt x="19609" y="11063"/>
                  <a:pt x="19511" y="10681"/>
                  <a:pt x="20469" y="9533"/>
                </a:cubicBezTo>
                <a:cubicBezTo>
                  <a:pt x="21070" y="8815"/>
                  <a:pt x="21130" y="8701"/>
                  <a:pt x="21141" y="8273"/>
                </a:cubicBezTo>
                <a:cubicBezTo>
                  <a:pt x="21148" y="8014"/>
                  <a:pt x="21128" y="7801"/>
                  <a:pt x="21098" y="7801"/>
                </a:cubicBezTo>
                <a:cubicBezTo>
                  <a:pt x="21068" y="7801"/>
                  <a:pt x="20798" y="8128"/>
                  <a:pt x="20494" y="8525"/>
                </a:cubicBezTo>
                <a:cubicBezTo>
                  <a:pt x="19987" y="9190"/>
                  <a:pt x="19907" y="9250"/>
                  <a:pt x="19518" y="9275"/>
                </a:cubicBezTo>
                <a:cubicBezTo>
                  <a:pt x="19070" y="9304"/>
                  <a:pt x="18864" y="9122"/>
                  <a:pt x="19097" y="8903"/>
                </a:cubicBezTo>
                <a:cubicBezTo>
                  <a:pt x="19282" y="8729"/>
                  <a:pt x="19292" y="7611"/>
                  <a:pt x="19110" y="7523"/>
                </a:cubicBezTo>
                <a:cubicBezTo>
                  <a:pt x="19038" y="7488"/>
                  <a:pt x="19002" y="7412"/>
                  <a:pt x="19029" y="7356"/>
                </a:cubicBezTo>
                <a:cubicBezTo>
                  <a:pt x="19057" y="7299"/>
                  <a:pt x="18994" y="7225"/>
                  <a:pt x="18889" y="7191"/>
                </a:cubicBezTo>
                <a:cubicBezTo>
                  <a:pt x="18785" y="7156"/>
                  <a:pt x="18726" y="7074"/>
                  <a:pt x="18759" y="7006"/>
                </a:cubicBezTo>
                <a:cubicBezTo>
                  <a:pt x="18792" y="6939"/>
                  <a:pt x="18786" y="6884"/>
                  <a:pt x="18745" y="6884"/>
                </a:cubicBezTo>
                <a:cubicBezTo>
                  <a:pt x="18705" y="6884"/>
                  <a:pt x="18504" y="6689"/>
                  <a:pt x="18299" y="6453"/>
                </a:cubicBezTo>
                <a:lnTo>
                  <a:pt x="17927" y="6024"/>
                </a:lnTo>
                <a:lnTo>
                  <a:pt x="17945" y="5087"/>
                </a:lnTo>
                <a:cubicBezTo>
                  <a:pt x="17961" y="4244"/>
                  <a:pt x="17945" y="4143"/>
                  <a:pt x="17785" y="4090"/>
                </a:cubicBezTo>
                <a:cubicBezTo>
                  <a:pt x="17687" y="4058"/>
                  <a:pt x="17632" y="3979"/>
                  <a:pt x="17665" y="3911"/>
                </a:cubicBezTo>
                <a:cubicBezTo>
                  <a:pt x="17699" y="3844"/>
                  <a:pt x="17662" y="3789"/>
                  <a:pt x="17582" y="3789"/>
                </a:cubicBezTo>
                <a:cubicBezTo>
                  <a:pt x="17502" y="3789"/>
                  <a:pt x="17413" y="3711"/>
                  <a:pt x="17384" y="3616"/>
                </a:cubicBezTo>
                <a:cubicBezTo>
                  <a:pt x="17347" y="3496"/>
                  <a:pt x="17198" y="3443"/>
                  <a:pt x="16890" y="3443"/>
                </a:cubicBezTo>
                <a:cubicBezTo>
                  <a:pt x="16621" y="3443"/>
                  <a:pt x="16421" y="3385"/>
                  <a:pt x="16376" y="3292"/>
                </a:cubicBezTo>
                <a:cubicBezTo>
                  <a:pt x="16336" y="3209"/>
                  <a:pt x="16232" y="3106"/>
                  <a:pt x="16144" y="3065"/>
                </a:cubicBezTo>
                <a:cubicBezTo>
                  <a:pt x="16056" y="3024"/>
                  <a:pt x="15994" y="2952"/>
                  <a:pt x="16004" y="2903"/>
                </a:cubicBezTo>
                <a:cubicBezTo>
                  <a:pt x="16015" y="2854"/>
                  <a:pt x="15952" y="2648"/>
                  <a:pt x="15867" y="2446"/>
                </a:cubicBezTo>
                <a:cubicBezTo>
                  <a:pt x="15781" y="2244"/>
                  <a:pt x="15711" y="2003"/>
                  <a:pt x="15711" y="1912"/>
                </a:cubicBezTo>
                <a:cubicBezTo>
                  <a:pt x="15711" y="1821"/>
                  <a:pt x="15648" y="1717"/>
                  <a:pt x="15569" y="1680"/>
                </a:cubicBezTo>
                <a:cubicBezTo>
                  <a:pt x="15491" y="1642"/>
                  <a:pt x="15452" y="1559"/>
                  <a:pt x="15484" y="1495"/>
                </a:cubicBezTo>
                <a:cubicBezTo>
                  <a:pt x="15515" y="1432"/>
                  <a:pt x="15488" y="1380"/>
                  <a:pt x="15423" y="1379"/>
                </a:cubicBezTo>
                <a:cubicBezTo>
                  <a:pt x="15200" y="1375"/>
                  <a:pt x="14900" y="849"/>
                  <a:pt x="14877" y="422"/>
                </a:cubicBezTo>
                <a:cubicBezTo>
                  <a:pt x="14865" y="191"/>
                  <a:pt x="14832" y="4"/>
                  <a:pt x="14805" y="4"/>
                </a:cubicBezTo>
                <a:cubicBezTo>
                  <a:pt x="14778" y="4"/>
                  <a:pt x="14568" y="234"/>
                  <a:pt x="14339" y="516"/>
                </a:cubicBezTo>
                <a:cubicBezTo>
                  <a:pt x="14014" y="913"/>
                  <a:pt x="13844" y="1032"/>
                  <a:pt x="13577" y="1055"/>
                </a:cubicBezTo>
                <a:cubicBezTo>
                  <a:pt x="13353" y="1074"/>
                  <a:pt x="13198" y="1024"/>
                  <a:pt x="13130" y="910"/>
                </a:cubicBezTo>
                <a:cubicBezTo>
                  <a:pt x="13073" y="814"/>
                  <a:pt x="12948" y="700"/>
                  <a:pt x="12853" y="655"/>
                </a:cubicBezTo>
                <a:cubicBezTo>
                  <a:pt x="12758" y="610"/>
                  <a:pt x="12708" y="539"/>
                  <a:pt x="12740" y="498"/>
                </a:cubicBezTo>
                <a:cubicBezTo>
                  <a:pt x="12773" y="458"/>
                  <a:pt x="12731" y="330"/>
                  <a:pt x="12648" y="215"/>
                </a:cubicBezTo>
                <a:cubicBezTo>
                  <a:pt x="12528" y="47"/>
                  <a:pt x="12360" y="4"/>
                  <a:pt x="11828" y="4"/>
                </a:cubicBezTo>
                <a:cubicBezTo>
                  <a:pt x="11348" y="4"/>
                  <a:pt x="11167" y="43"/>
                  <a:pt x="11183" y="144"/>
                </a:cubicBezTo>
                <a:cubicBezTo>
                  <a:pt x="11195" y="221"/>
                  <a:pt x="11106" y="305"/>
                  <a:pt x="10982" y="328"/>
                </a:cubicBezTo>
                <a:cubicBezTo>
                  <a:pt x="10859" y="352"/>
                  <a:pt x="10712" y="448"/>
                  <a:pt x="10658" y="541"/>
                </a:cubicBezTo>
                <a:cubicBezTo>
                  <a:pt x="10536" y="751"/>
                  <a:pt x="9918" y="706"/>
                  <a:pt x="9952" y="490"/>
                </a:cubicBezTo>
                <a:cubicBezTo>
                  <a:pt x="9967" y="397"/>
                  <a:pt x="9863" y="348"/>
                  <a:pt x="9655" y="348"/>
                </a:cubicBezTo>
                <a:cubicBezTo>
                  <a:pt x="9453" y="348"/>
                  <a:pt x="9313" y="283"/>
                  <a:pt x="9281" y="175"/>
                </a:cubicBezTo>
                <a:cubicBezTo>
                  <a:pt x="9249" y="71"/>
                  <a:pt x="9056" y="12"/>
                  <a:pt x="8875" y="2"/>
                </a:cubicBezTo>
                <a:close/>
                <a:moveTo>
                  <a:pt x="2336" y="13"/>
                </a:moveTo>
                <a:cubicBezTo>
                  <a:pt x="2328" y="-150"/>
                  <a:pt x="1149" y="1319"/>
                  <a:pt x="893" y="1810"/>
                </a:cubicBezTo>
                <a:cubicBezTo>
                  <a:pt x="819" y="1952"/>
                  <a:pt x="706" y="2069"/>
                  <a:pt x="643" y="2069"/>
                </a:cubicBezTo>
                <a:cubicBezTo>
                  <a:pt x="427" y="2069"/>
                  <a:pt x="303" y="2375"/>
                  <a:pt x="413" y="2634"/>
                </a:cubicBezTo>
                <a:cubicBezTo>
                  <a:pt x="469" y="2764"/>
                  <a:pt x="560" y="2869"/>
                  <a:pt x="618" y="2869"/>
                </a:cubicBezTo>
                <a:cubicBezTo>
                  <a:pt x="677" y="2869"/>
                  <a:pt x="1100" y="2389"/>
                  <a:pt x="1558" y="1802"/>
                </a:cubicBezTo>
                <a:cubicBezTo>
                  <a:pt x="2206" y="972"/>
                  <a:pt x="2386" y="673"/>
                  <a:pt x="2367" y="456"/>
                </a:cubicBezTo>
                <a:cubicBezTo>
                  <a:pt x="2354" y="302"/>
                  <a:pt x="2340" y="103"/>
                  <a:pt x="2336" y="13"/>
                </a:cubicBezTo>
                <a:close/>
                <a:moveTo>
                  <a:pt x="20235" y="408"/>
                </a:moveTo>
                <a:cubicBezTo>
                  <a:pt x="20095" y="416"/>
                  <a:pt x="19990" y="515"/>
                  <a:pt x="19778" y="788"/>
                </a:cubicBezTo>
                <a:cubicBezTo>
                  <a:pt x="19318" y="1381"/>
                  <a:pt x="19314" y="1901"/>
                  <a:pt x="19766" y="2401"/>
                </a:cubicBezTo>
                <a:cubicBezTo>
                  <a:pt x="19943" y="2597"/>
                  <a:pt x="20101" y="2756"/>
                  <a:pt x="20116" y="2756"/>
                </a:cubicBezTo>
                <a:cubicBezTo>
                  <a:pt x="20224" y="2756"/>
                  <a:pt x="21175" y="1423"/>
                  <a:pt x="21175" y="1271"/>
                </a:cubicBezTo>
                <a:cubicBezTo>
                  <a:pt x="21175" y="992"/>
                  <a:pt x="20722" y="505"/>
                  <a:pt x="20393" y="427"/>
                </a:cubicBezTo>
                <a:cubicBezTo>
                  <a:pt x="20333" y="413"/>
                  <a:pt x="20282" y="405"/>
                  <a:pt x="20235" y="408"/>
                </a:cubicBezTo>
                <a:close/>
                <a:moveTo>
                  <a:pt x="2259" y="15715"/>
                </a:moveTo>
                <a:cubicBezTo>
                  <a:pt x="2189" y="15715"/>
                  <a:pt x="1050" y="17217"/>
                  <a:pt x="896" y="17515"/>
                </a:cubicBezTo>
                <a:cubicBezTo>
                  <a:pt x="821" y="17658"/>
                  <a:pt x="734" y="17755"/>
                  <a:pt x="702" y="17731"/>
                </a:cubicBezTo>
                <a:cubicBezTo>
                  <a:pt x="670" y="17706"/>
                  <a:pt x="575" y="17804"/>
                  <a:pt x="490" y="17946"/>
                </a:cubicBezTo>
                <a:cubicBezTo>
                  <a:pt x="352" y="18179"/>
                  <a:pt x="350" y="18229"/>
                  <a:pt x="472" y="18449"/>
                </a:cubicBezTo>
                <a:cubicBezTo>
                  <a:pt x="547" y="18584"/>
                  <a:pt x="634" y="18696"/>
                  <a:pt x="666" y="18696"/>
                </a:cubicBezTo>
                <a:cubicBezTo>
                  <a:pt x="797" y="18696"/>
                  <a:pt x="2325" y="16562"/>
                  <a:pt x="2286" y="16433"/>
                </a:cubicBezTo>
                <a:cubicBezTo>
                  <a:pt x="2263" y="16356"/>
                  <a:pt x="2279" y="16268"/>
                  <a:pt x="2322" y="16234"/>
                </a:cubicBezTo>
                <a:cubicBezTo>
                  <a:pt x="2402" y="16173"/>
                  <a:pt x="2346" y="15715"/>
                  <a:pt x="2259" y="157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5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6" name="Who sent that text?"/>
          <p:cNvSpPr txBox="1"/>
          <p:nvPr/>
        </p:nvSpPr>
        <p:spPr>
          <a:xfrm>
            <a:off x="1274035" y="374909"/>
            <a:ext cx="4402932" cy="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5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Who sent that text?</a:t>
            </a:r>
          </a:p>
        </p:txBody>
      </p:sp>
      <p:sp>
        <p:nvSpPr>
          <p:cNvPr id="447" name="Originating Sender (a few options):…"/>
          <p:cNvSpPr txBox="1"/>
          <p:nvPr/>
        </p:nvSpPr>
        <p:spPr>
          <a:xfrm>
            <a:off x="1213707" y="1453996"/>
            <a:ext cx="635293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spcBef>
                <a:spcPts val="1000"/>
              </a:spcBef>
              <a:defRPr b="1"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Originating Sender (a few options):</a:t>
            </a:r>
          </a:p>
          <a:p>
            <a:pPr lvl="1" marL="736600" indent="-355600" defTabSz="825500">
              <a:spcBef>
                <a:spcPts val="1000"/>
              </a:spcBef>
              <a:buSzPct val="60000"/>
              <a:buBlip>
                <a:blip r:embed="rId4"/>
              </a:buBlip>
              <a:defRPr sz="21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Free </a:t>
            </a:r>
            <a:r>
              <a:rPr b="1"/>
              <a:t>Shared Short Code</a:t>
            </a:r>
            <a:r>
              <a:t> (default)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3185" y="341430"/>
            <a:ext cx="4377533" cy="5873059"/>
          </a:xfrm>
          <a:prstGeom prst="rect">
            <a:avLst/>
          </a:prstGeom>
          <a:ln w="25400">
            <a:solidFill>
              <a:srgbClr val="004D80"/>
            </a:solidFill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</p:spPr>
      </p:pic>
      <p:sp>
        <p:nvSpPr>
          <p:cNvPr id="449" name="Arrow"/>
          <p:cNvSpPr/>
          <p:nvPr/>
        </p:nvSpPr>
        <p:spPr>
          <a:xfrm>
            <a:off x="6502834" y="1270219"/>
            <a:ext cx="2167666" cy="447041"/>
          </a:xfrm>
          <a:prstGeom prst="rightArrow">
            <a:avLst>
              <a:gd name="adj1" fmla="val 35906"/>
              <a:gd name="adj2" fmla="val 11267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1381" t="5848" r="15965" b="4146"/>
          <a:stretch>
            <a:fillRect/>
          </a:stretch>
        </p:blipFill>
        <p:spPr>
          <a:xfrm>
            <a:off x="537466" y="1150387"/>
            <a:ext cx="5624368" cy="4645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3" fill="norm" stroke="1" extrusionOk="0">
                <a:moveTo>
                  <a:pt x="16226" y="0"/>
                </a:moveTo>
                <a:cubicBezTo>
                  <a:pt x="16103" y="-6"/>
                  <a:pt x="16002" y="180"/>
                  <a:pt x="15862" y="670"/>
                </a:cubicBezTo>
                <a:cubicBezTo>
                  <a:pt x="15737" y="1108"/>
                  <a:pt x="15707" y="1311"/>
                  <a:pt x="15687" y="1895"/>
                </a:cubicBezTo>
                <a:cubicBezTo>
                  <a:pt x="15658" y="2736"/>
                  <a:pt x="15762" y="3693"/>
                  <a:pt x="15940" y="4223"/>
                </a:cubicBezTo>
                <a:cubicBezTo>
                  <a:pt x="16038" y="4517"/>
                  <a:pt x="16052" y="4573"/>
                  <a:pt x="16001" y="4631"/>
                </a:cubicBezTo>
                <a:cubicBezTo>
                  <a:pt x="15994" y="4639"/>
                  <a:pt x="15986" y="4648"/>
                  <a:pt x="15976" y="4657"/>
                </a:cubicBezTo>
                <a:cubicBezTo>
                  <a:pt x="15959" y="4672"/>
                  <a:pt x="15945" y="4684"/>
                  <a:pt x="15932" y="4692"/>
                </a:cubicBezTo>
                <a:cubicBezTo>
                  <a:pt x="15896" y="4715"/>
                  <a:pt x="15878" y="4704"/>
                  <a:pt x="15855" y="4657"/>
                </a:cubicBezTo>
                <a:cubicBezTo>
                  <a:pt x="15834" y="4615"/>
                  <a:pt x="15742" y="4435"/>
                  <a:pt x="15652" y="4258"/>
                </a:cubicBezTo>
                <a:cubicBezTo>
                  <a:pt x="15562" y="4082"/>
                  <a:pt x="15391" y="3699"/>
                  <a:pt x="15271" y="3408"/>
                </a:cubicBezTo>
                <a:cubicBezTo>
                  <a:pt x="15152" y="3116"/>
                  <a:pt x="14925" y="2670"/>
                  <a:pt x="14768" y="2413"/>
                </a:cubicBezTo>
                <a:cubicBezTo>
                  <a:pt x="14348" y="1728"/>
                  <a:pt x="13961" y="1419"/>
                  <a:pt x="13015" y="1011"/>
                </a:cubicBezTo>
                <a:cubicBezTo>
                  <a:pt x="12589" y="828"/>
                  <a:pt x="12514" y="811"/>
                  <a:pt x="12413" y="876"/>
                </a:cubicBezTo>
                <a:cubicBezTo>
                  <a:pt x="12264" y="973"/>
                  <a:pt x="12264" y="1113"/>
                  <a:pt x="12416" y="1836"/>
                </a:cubicBezTo>
                <a:cubicBezTo>
                  <a:pt x="12546" y="2455"/>
                  <a:pt x="12659" y="2726"/>
                  <a:pt x="13056" y="3367"/>
                </a:cubicBezTo>
                <a:cubicBezTo>
                  <a:pt x="13362" y="3862"/>
                  <a:pt x="13765" y="4284"/>
                  <a:pt x="14272" y="4642"/>
                </a:cubicBezTo>
                <a:cubicBezTo>
                  <a:pt x="14472" y="4784"/>
                  <a:pt x="14690" y="4949"/>
                  <a:pt x="14753" y="5009"/>
                </a:cubicBezTo>
                <a:lnTo>
                  <a:pt x="14867" y="5118"/>
                </a:lnTo>
                <a:lnTo>
                  <a:pt x="14755" y="5301"/>
                </a:lnTo>
                <a:cubicBezTo>
                  <a:pt x="14693" y="5401"/>
                  <a:pt x="14626" y="5485"/>
                  <a:pt x="14605" y="5485"/>
                </a:cubicBezTo>
                <a:cubicBezTo>
                  <a:pt x="14525" y="5485"/>
                  <a:pt x="14459" y="5750"/>
                  <a:pt x="14403" y="6291"/>
                </a:cubicBezTo>
                <a:cubicBezTo>
                  <a:pt x="14346" y="6841"/>
                  <a:pt x="14341" y="6856"/>
                  <a:pt x="14214" y="6874"/>
                </a:cubicBezTo>
                <a:cubicBezTo>
                  <a:pt x="14061" y="6896"/>
                  <a:pt x="14007" y="7068"/>
                  <a:pt x="14055" y="7380"/>
                </a:cubicBezTo>
                <a:cubicBezTo>
                  <a:pt x="14080" y="7539"/>
                  <a:pt x="14065" y="7607"/>
                  <a:pt x="13985" y="7704"/>
                </a:cubicBezTo>
                <a:cubicBezTo>
                  <a:pt x="13855" y="7862"/>
                  <a:pt x="13764" y="7836"/>
                  <a:pt x="13645" y="7608"/>
                </a:cubicBezTo>
                <a:lnTo>
                  <a:pt x="13549" y="7426"/>
                </a:lnTo>
                <a:lnTo>
                  <a:pt x="13720" y="7179"/>
                </a:lnTo>
                <a:cubicBezTo>
                  <a:pt x="13993" y="6783"/>
                  <a:pt x="14010" y="6476"/>
                  <a:pt x="13758" y="6478"/>
                </a:cubicBezTo>
                <a:cubicBezTo>
                  <a:pt x="13647" y="6478"/>
                  <a:pt x="13584" y="6550"/>
                  <a:pt x="13388" y="6887"/>
                </a:cubicBezTo>
                <a:cubicBezTo>
                  <a:pt x="13159" y="7282"/>
                  <a:pt x="13144" y="7295"/>
                  <a:pt x="12948" y="7295"/>
                </a:cubicBezTo>
                <a:cubicBezTo>
                  <a:pt x="12810" y="7295"/>
                  <a:pt x="12688" y="7341"/>
                  <a:pt x="12567" y="7441"/>
                </a:cubicBezTo>
                <a:lnTo>
                  <a:pt x="12387" y="7588"/>
                </a:lnTo>
                <a:lnTo>
                  <a:pt x="12178" y="7406"/>
                </a:lnTo>
                <a:cubicBezTo>
                  <a:pt x="12040" y="7285"/>
                  <a:pt x="11937" y="7236"/>
                  <a:pt x="11875" y="7260"/>
                </a:cubicBezTo>
                <a:cubicBezTo>
                  <a:pt x="11824" y="7280"/>
                  <a:pt x="11703" y="7257"/>
                  <a:pt x="11607" y="7208"/>
                </a:cubicBezTo>
                <a:cubicBezTo>
                  <a:pt x="11511" y="7159"/>
                  <a:pt x="11323" y="7120"/>
                  <a:pt x="11191" y="7120"/>
                </a:cubicBezTo>
                <a:cubicBezTo>
                  <a:pt x="11014" y="7120"/>
                  <a:pt x="10904" y="7081"/>
                  <a:pt x="10773" y="6974"/>
                </a:cubicBezTo>
                <a:cubicBezTo>
                  <a:pt x="10548" y="6789"/>
                  <a:pt x="10337" y="6787"/>
                  <a:pt x="9960" y="6970"/>
                </a:cubicBezTo>
                <a:cubicBezTo>
                  <a:pt x="9798" y="7048"/>
                  <a:pt x="9135" y="7244"/>
                  <a:pt x="8485" y="7406"/>
                </a:cubicBezTo>
                <a:cubicBezTo>
                  <a:pt x="6378" y="7929"/>
                  <a:pt x="6345" y="7943"/>
                  <a:pt x="6288" y="8313"/>
                </a:cubicBezTo>
                <a:cubicBezTo>
                  <a:pt x="6233" y="8668"/>
                  <a:pt x="6299" y="8904"/>
                  <a:pt x="6518" y="9131"/>
                </a:cubicBezTo>
                <a:cubicBezTo>
                  <a:pt x="6747" y="9367"/>
                  <a:pt x="6877" y="9387"/>
                  <a:pt x="7260" y="9241"/>
                </a:cubicBezTo>
                <a:lnTo>
                  <a:pt x="7514" y="9143"/>
                </a:lnTo>
                <a:lnTo>
                  <a:pt x="7746" y="9380"/>
                </a:lnTo>
                <a:lnTo>
                  <a:pt x="7979" y="9616"/>
                </a:lnTo>
                <a:lnTo>
                  <a:pt x="7949" y="11241"/>
                </a:lnTo>
                <a:cubicBezTo>
                  <a:pt x="7932" y="12136"/>
                  <a:pt x="7917" y="13504"/>
                  <a:pt x="7914" y="14281"/>
                </a:cubicBezTo>
                <a:lnTo>
                  <a:pt x="7908" y="15695"/>
                </a:lnTo>
                <a:lnTo>
                  <a:pt x="7684" y="15813"/>
                </a:lnTo>
                <a:lnTo>
                  <a:pt x="7461" y="15933"/>
                </a:lnTo>
                <a:lnTo>
                  <a:pt x="7479" y="16503"/>
                </a:lnTo>
                <a:lnTo>
                  <a:pt x="7498" y="17071"/>
                </a:lnTo>
                <a:lnTo>
                  <a:pt x="7144" y="17220"/>
                </a:lnTo>
                <a:cubicBezTo>
                  <a:pt x="6950" y="17302"/>
                  <a:pt x="6786" y="17391"/>
                  <a:pt x="6782" y="17418"/>
                </a:cubicBezTo>
                <a:cubicBezTo>
                  <a:pt x="6777" y="17444"/>
                  <a:pt x="6926" y="17537"/>
                  <a:pt x="7114" y="17624"/>
                </a:cubicBezTo>
                <a:cubicBezTo>
                  <a:pt x="7301" y="17711"/>
                  <a:pt x="7604" y="17877"/>
                  <a:pt x="7789" y="17992"/>
                </a:cubicBezTo>
                <a:cubicBezTo>
                  <a:pt x="7973" y="18106"/>
                  <a:pt x="8308" y="18297"/>
                  <a:pt x="8534" y="18416"/>
                </a:cubicBezTo>
                <a:cubicBezTo>
                  <a:pt x="9913" y="19144"/>
                  <a:pt x="10488" y="19436"/>
                  <a:pt x="10545" y="19436"/>
                </a:cubicBezTo>
                <a:cubicBezTo>
                  <a:pt x="10581" y="19436"/>
                  <a:pt x="10649" y="19465"/>
                  <a:pt x="10696" y="19501"/>
                </a:cubicBezTo>
                <a:cubicBezTo>
                  <a:pt x="10764" y="19552"/>
                  <a:pt x="10870" y="19521"/>
                  <a:pt x="11214" y="19348"/>
                </a:cubicBezTo>
                <a:cubicBezTo>
                  <a:pt x="11839" y="19033"/>
                  <a:pt x="13020" y="18552"/>
                  <a:pt x="13073" y="18591"/>
                </a:cubicBezTo>
                <a:cubicBezTo>
                  <a:pt x="13141" y="18643"/>
                  <a:pt x="13126" y="18731"/>
                  <a:pt x="13021" y="18894"/>
                </a:cubicBezTo>
                <a:cubicBezTo>
                  <a:pt x="12841" y="19170"/>
                  <a:pt x="12885" y="19309"/>
                  <a:pt x="13261" y="19661"/>
                </a:cubicBezTo>
                <a:lnTo>
                  <a:pt x="13382" y="19774"/>
                </a:lnTo>
                <a:lnTo>
                  <a:pt x="13153" y="19908"/>
                </a:lnTo>
                <a:cubicBezTo>
                  <a:pt x="13028" y="19982"/>
                  <a:pt x="12925" y="20057"/>
                  <a:pt x="12925" y="20074"/>
                </a:cubicBezTo>
                <a:cubicBezTo>
                  <a:pt x="12925" y="20092"/>
                  <a:pt x="13234" y="20249"/>
                  <a:pt x="13612" y="20423"/>
                </a:cubicBezTo>
                <a:cubicBezTo>
                  <a:pt x="13990" y="20597"/>
                  <a:pt x="14474" y="20832"/>
                  <a:pt x="14686" y="20943"/>
                </a:cubicBezTo>
                <a:cubicBezTo>
                  <a:pt x="14898" y="21055"/>
                  <a:pt x="15386" y="21248"/>
                  <a:pt x="15771" y="21370"/>
                </a:cubicBezTo>
                <a:cubicBezTo>
                  <a:pt x="16156" y="21491"/>
                  <a:pt x="16522" y="21591"/>
                  <a:pt x="16584" y="21593"/>
                </a:cubicBezTo>
                <a:cubicBezTo>
                  <a:pt x="16647" y="21594"/>
                  <a:pt x="16897" y="21487"/>
                  <a:pt x="17139" y="21357"/>
                </a:cubicBezTo>
                <a:cubicBezTo>
                  <a:pt x="17381" y="21226"/>
                  <a:pt x="17895" y="20975"/>
                  <a:pt x="18280" y="20798"/>
                </a:cubicBezTo>
                <a:cubicBezTo>
                  <a:pt x="19461" y="20254"/>
                  <a:pt x="20510" y="19777"/>
                  <a:pt x="20788" y="19657"/>
                </a:cubicBezTo>
                <a:cubicBezTo>
                  <a:pt x="20934" y="19595"/>
                  <a:pt x="21073" y="19520"/>
                  <a:pt x="21096" y="19493"/>
                </a:cubicBezTo>
                <a:cubicBezTo>
                  <a:pt x="21119" y="19466"/>
                  <a:pt x="20913" y="19363"/>
                  <a:pt x="20637" y="19263"/>
                </a:cubicBezTo>
                <a:cubicBezTo>
                  <a:pt x="20127" y="19077"/>
                  <a:pt x="19760" y="18872"/>
                  <a:pt x="19301" y="18519"/>
                </a:cubicBezTo>
                <a:lnTo>
                  <a:pt x="19043" y="18322"/>
                </a:lnTo>
                <a:lnTo>
                  <a:pt x="19371" y="17872"/>
                </a:lnTo>
                <a:cubicBezTo>
                  <a:pt x="19551" y="17624"/>
                  <a:pt x="19883" y="17185"/>
                  <a:pt x="20110" y="16896"/>
                </a:cubicBezTo>
                <a:cubicBezTo>
                  <a:pt x="21036" y="15715"/>
                  <a:pt x="21160" y="15542"/>
                  <a:pt x="21190" y="15394"/>
                </a:cubicBezTo>
                <a:cubicBezTo>
                  <a:pt x="21208" y="15309"/>
                  <a:pt x="21206" y="15227"/>
                  <a:pt x="21186" y="15211"/>
                </a:cubicBezTo>
                <a:cubicBezTo>
                  <a:pt x="21149" y="15184"/>
                  <a:pt x="21202" y="13812"/>
                  <a:pt x="21245" y="13671"/>
                </a:cubicBezTo>
                <a:cubicBezTo>
                  <a:pt x="21257" y="13631"/>
                  <a:pt x="21323" y="13599"/>
                  <a:pt x="21390" y="13599"/>
                </a:cubicBezTo>
                <a:cubicBezTo>
                  <a:pt x="21497" y="13599"/>
                  <a:pt x="21512" y="13574"/>
                  <a:pt x="21512" y="13394"/>
                </a:cubicBezTo>
                <a:cubicBezTo>
                  <a:pt x="21512" y="13259"/>
                  <a:pt x="21490" y="13189"/>
                  <a:pt x="21446" y="13189"/>
                </a:cubicBezTo>
                <a:cubicBezTo>
                  <a:pt x="21296" y="13189"/>
                  <a:pt x="21281" y="13052"/>
                  <a:pt x="21347" y="12285"/>
                </a:cubicBezTo>
                <a:cubicBezTo>
                  <a:pt x="21383" y="11868"/>
                  <a:pt x="21424" y="11435"/>
                  <a:pt x="21437" y="11322"/>
                </a:cubicBezTo>
                <a:cubicBezTo>
                  <a:pt x="21450" y="11210"/>
                  <a:pt x="21484" y="10894"/>
                  <a:pt x="21512" y="10621"/>
                </a:cubicBezTo>
                <a:cubicBezTo>
                  <a:pt x="21540" y="10348"/>
                  <a:pt x="21574" y="10029"/>
                  <a:pt x="21586" y="9911"/>
                </a:cubicBezTo>
                <a:cubicBezTo>
                  <a:pt x="21599" y="9792"/>
                  <a:pt x="21589" y="9680"/>
                  <a:pt x="21565" y="9662"/>
                </a:cubicBezTo>
                <a:cubicBezTo>
                  <a:pt x="21541" y="9644"/>
                  <a:pt x="21533" y="9577"/>
                  <a:pt x="21547" y="9512"/>
                </a:cubicBezTo>
                <a:cubicBezTo>
                  <a:pt x="21567" y="9418"/>
                  <a:pt x="21547" y="9396"/>
                  <a:pt x="21445" y="9396"/>
                </a:cubicBezTo>
                <a:cubicBezTo>
                  <a:pt x="21342" y="9396"/>
                  <a:pt x="21320" y="9423"/>
                  <a:pt x="21320" y="9540"/>
                </a:cubicBezTo>
                <a:cubicBezTo>
                  <a:pt x="21320" y="9626"/>
                  <a:pt x="21274" y="9720"/>
                  <a:pt x="21209" y="9773"/>
                </a:cubicBezTo>
                <a:cubicBezTo>
                  <a:pt x="21113" y="9848"/>
                  <a:pt x="19968" y="10213"/>
                  <a:pt x="19827" y="10213"/>
                </a:cubicBezTo>
                <a:cubicBezTo>
                  <a:pt x="19799" y="10213"/>
                  <a:pt x="19627" y="9970"/>
                  <a:pt x="19446" y="9673"/>
                </a:cubicBezTo>
                <a:cubicBezTo>
                  <a:pt x="19049" y="9024"/>
                  <a:pt x="18812" y="8757"/>
                  <a:pt x="18425" y="8520"/>
                </a:cubicBezTo>
                <a:lnTo>
                  <a:pt x="18134" y="8343"/>
                </a:lnTo>
                <a:lnTo>
                  <a:pt x="18230" y="8182"/>
                </a:lnTo>
                <a:cubicBezTo>
                  <a:pt x="18364" y="7960"/>
                  <a:pt x="18542" y="7391"/>
                  <a:pt x="18521" y="7269"/>
                </a:cubicBezTo>
                <a:cubicBezTo>
                  <a:pt x="18519" y="7261"/>
                  <a:pt x="18518" y="7256"/>
                  <a:pt x="18515" y="7252"/>
                </a:cubicBezTo>
                <a:cubicBezTo>
                  <a:pt x="18488" y="7220"/>
                  <a:pt x="18500" y="7112"/>
                  <a:pt x="18545" y="6981"/>
                </a:cubicBezTo>
                <a:cubicBezTo>
                  <a:pt x="18587" y="6862"/>
                  <a:pt x="18603" y="6732"/>
                  <a:pt x="18583" y="6693"/>
                </a:cubicBezTo>
                <a:cubicBezTo>
                  <a:pt x="18563" y="6655"/>
                  <a:pt x="18553" y="6578"/>
                  <a:pt x="18560" y="6524"/>
                </a:cubicBezTo>
                <a:cubicBezTo>
                  <a:pt x="18577" y="6400"/>
                  <a:pt x="18213" y="6068"/>
                  <a:pt x="18061" y="6068"/>
                </a:cubicBezTo>
                <a:cubicBezTo>
                  <a:pt x="17987" y="6068"/>
                  <a:pt x="17918" y="6000"/>
                  <a:pt x="17847" y="5856"/>
                </a:cubicBezTo>
                <a:cubicBezTo>
                  <a:pt x="17652" y="5455"/>
                  <a:pt x="17391" y="5122"/>
                  <a:pt x="17136" y="4948"/>
                </a:cubicBezTo>
                <a:cubicBezTo>
                  <a:pt x="16996" y="4852"/>
                  <a:pt x="16881" y="4751"/>
                  <a:pt x="16881" y="4723"/>
                </a:cubicBezTo>
                <a:cubicBezTo>
                  <a:pt x="16881" y="4695"/>
                  <a:pt x="16921" y="4547"/>
                  <a:pt x="16971" y="4393"/>
                </a:cubicBezTo>
                <a:cubicBezTo>
                  <a:pt x="17126" y="3918"/>
                  <a:pt x="17193" y="3109"/>
                  <a:pt x="17127" y="2533"/>
                </a:cubicBezTo>
                <a:cubicBezTo>
                  <a:pt x="17073" y="2068"/>
                  <a:pt x="16865" y="1241"/>
                  <a:pt x="16702" y="843"/>
                </a:cubicBezTo>
                <a:cubicBezTo>
                  <a:pt x="16567" y="515"/>
                  <a:pt x="16278" y="3"/>
                  <a:pt x="16226" y="0"/>
                </a:cubicBezTo>
                <a:close/>
                <a:moveTo>
                  <a:pt x="3786" y="11975"/>
                </a:moveTo>
                <a:cubicBezTo>
                  <a:pt x="3570" y="11977"/>
                  <a:pt x="3327" y="11998"/>
                  <a:pt x="3218" y="12036"/>
                </a:cubicBezTo>
                <a:cubicBezTo>
                  <a:pt x="3053" y="12093"/>
                  <a:pt x="3038" y="12116"/>
                  <a:pt x="3024" y="12337"/>
                </a:cubicBezTo>
                <a:cubicBezTo>
                  <a:pt x="3011" y="12564"/>
                  <a:pt x="3001" y="12579"/>
                  <a:pt x="2843" y="12597"/>
                </a:cubicBezTo>
                <a:cubicBezTo>
                  <a:pt x="2650" y="12619"/>
                  <a:pt x="2552" y="12501"/>
                  <a:pt x="2552" y="12247"/>
                </a:cubicBezTo>
                <a:cubicBezTo>
                  <a:pt x="2552" y="12122"/>
                  <a:pt x="2524" y="12074"/>
                  <a:pt x="2432" y="12045"/>
                </a:cubicBezTo>
                <a:cubicBezTo>
                  <a:pt x="2365" y="12025"/>
                  <a:pt x="2281" y="12023"/>
                  <a:pt x="2244" y="12040"/>
                </a:cubicBezTo>
                <a:cubicBezTo>
                  <a:pt x="2208" y="12057"/>
                  <a:pt x="2154" y="12043"/>
                  <a:pt x="2125" y="12009"/>
                </a:cubicBezTo>
                <a:cubicBezTo>
                  <a:pt x="2089" y="11964"/>
                  <a:pt x="2031" y="11970"/>
                  <a:pt x="1924" y="12023"/>
                </a:cubicBezTo>
                <a:cubicBezTo>
                  <a:pt x="1779" y="12096"/>
                  <a:pt x="1774" y="12107"/>
                  <a:pt x="1804" y="12366"/>
                </a:cubicBezTo>
                <a:cubicBezTo>
                  <a:pt x="1865" y="12897"/>
                  <a:pt x="1877" y="12863"/>
                  <a:pt x="1626" y="12846"/>
                </a:cubicBezTo>
                <a:cubicBezTo>
                  <a:pt x="1479" y="12836"/>
                  <a:pt x="1321" y="12873"/>
                  <a:pt x="1179" y="12949"/>
                </a:cubicBezTo>
                <a:cubicBezTo>
                  <a:pt x="1058" y="13014"/>
                  <a:pt x="960" y="13074"/>
                  <a:pt x="960" y="13084"/>
                </a:cubicBezTo>
                <a:cubicBezTo>
                  <a:pt x="960" y="13094"/>
                  <a:pt x="994" y="13231"/>
                  <a:pt x="1033" y="13389"/>
                </a:cubicBezTo>
                <a:cubicBezTo>
                  <a:pt x="1073" y="13546"/>
                  <a:pt x="1105" y="13706"/>
                  <a:pt x="1105" y="13745"/>
                </a:cubicBezTo>
                <a:cubicBezTo>
                  <a:pt x="1105" y="13783"/>
                  <a:pt x="975" y="13912"/>
                  <a:pt x="817" y="14031"/>
                </a:cubicBezTo>
                <a:cubicBezTo>
                  <a:pt x="658" y="14149"/>
                  <a:pt x="495" y="14304"/>
                  <a:pt x="454" y="14374"/>
                </a:cubicBezTo>
                <a:cubicBezTo>
                  <a:pt x="391" y="14482"/>
                  <a:pt x="381" y="14828"/>
                  <a:pt x="381" y="16739"/>
                </a:cubicBezTo>
                <a:lnTo>
                  <a:pt x="381" y="18977"/>
                </a:lnTo>
                <a:lnTo>
                  <a:pt x="215" y="19165"/>
                </a:lnTo>
                <a:cubicBezTo>
                  <a:pt x="73" y="19327"/>
                  <a:pt x="1" y="19497"/>
                  <a:pt x="0" y="19667"/>
                </a:cubicBezTo>
                <a:cubicBezTo>
                  <a:pt x="-1" y="19836"/>
                  <a:pt x="68" y="20005"/>
                  <a:pt x="209" y="20165"/>
                </a:cubicBezTo>
                <a:cubicBezTo>
                  <a:pt x="303" y="20272"/>
                  <a:pt x="572" y="20446"/>
                  <a:pt x="868" y="20587"/>
                </a:cubicBezTo>
                <a:cubicBezTo>
                  <a:pt x="1342" y="20814"/>
                  <a:pt x="1696" y="20901"/>
                  <a:pt x="2455" y="20978"/>
                </a:cubicBezTo>
                <a:cubicBezTo>
                  <a:pt x="2963" y="21030"/>
                  <a:pt x="4764" y="20957"/>
                  <a:pt x="5182" y="20868"/>
                </a:cubicBezTo>
                <a:cubicBezTo>
                  <a:pt x="6049" y="20683"/>
                  <a:pt x="6631" y="20356"/>
                  <a:pt x="6797" y="19962"/>
                </a:cubicBezTo>
                <a:cubicBezTo>
                  <a:pt x="6936" y="19631"/>
                  <a:pt x="6920" y="19506"/>
                  <a:pt x="6707" y="19266"/>
                </a:cubicBezTo>
                <a:lnTo>
                  <a:pt x="6520" y="19056"/>
                </a:lnTo>
                <a:lnTo>
                  <a:pt x="6527" y="16781"/>
                </a:lnTo>
                <a:lnTo>
                  <a:pt x="6535" y="14507"/>
                </a:lnTo>
                <a:lnTo>
                  <a:pt x="6364" y="14300"/>
                </a:lnTo>
                <a:cubicBezTo>
                  <a:pt x="6270" y="14187"/>
                  <a:pt x="6057" y="14008"/>
                  <a:pt x="5892" y="13901"/>
                </a:cubicBezTo>
                <a:cubicBezTo>
                  <a:pt x="5726" y="13795"/>
                  <a:pt x="5592" y="13688"/>
                  <a:pt x="5592" y="13662"/>
                </a:cubicBezTo>
                <a:cubicBezTo>
                  <a:pt x="5592" y="13635"/>
                  <a:pt x="5623" y="13501"/>
                  <a:pt x="5663" y="13365"/>
                </a:cubicBezTo>
                <a:cubicBezTo>
                  <a:pt x="5786" y="12945"/>
                  <a:pt x="5763" y="12790"/>
                  <a:pt x="5564" y="12689"/>
                </a:cubicBezTo>
                <a:cubicBezTo>
                  <a:pt x="5383" y="12598"/>
                  <a:pt x="5011" y="12565"/>
                  <a:pt x="4921" y="12632"/>
                </a:cubicBezTo>
                <a:cubicBezTo>
                  <a:pt x="4892" y="12654"/>
                  <a:pt x="4855" y="12778"/>
                  <a:pt x="4837" y="12907"/>
                </a:cubicBezTo>
                <a:cubicBezTo>
                  <a:pt x="4803" y="13171"/>
                  <a:pt x="4732" y="13230"/>
                  <a:pt x="4578" y="13130"/>
                </a:cubicBezTo>
                <a:cubicBezTo>
                  <a:pt x="4505" y="13082"/>
                  <a:pt x="4480" y="13026"/>
                  <a:pt x="4498" y="12937"/>
                </a:cubicBezTo>
                <a:cubicBezTo>
                  <a:pt x="4511" y="12867"/>
                  <a:pt x="4536" y="12690"/>
                  <a:pt x="4554" y="12542"/>
                </a:cubicBezTo>
                <a:lnTo>
                  <a:pt x="4588" y="12272"/>
                </a:lnTo>
                <a:lnTo>
                  <a:pt x="4390" y="12176"/>
                </a:lnTo>
                <a:cubicBezTo>
                  <a:pt x="4281" y="12124"/>
                  <a:pt x="4193" y="12058"/>
                  <a:pt x="4193" y="12029"/>
                </a:cubicBezTo>
                <a:cubicBezTo>
                  <a:pt x="4193" y="11992"/>
                  <a:pt x="4002" y="11974"/>
                  <a:pt x="3786" y="1197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4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5" name="How To Minimize AWS Costs"/>
          <p:cNvSpPr txBox="1"/>
          <p:nvPr/>
        </p:nvSpPr>
        <p:spPr>
          <a:xfrm>
            <a:off x="610195" y="415006"/>
            <a:ext cx="10971610" cy="6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8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How To Minimize AWS Costs</a:t>
            </a:r>
          </a:p>
        </p:txBody>
      </p:sp>
      <p:sp>
        <p:nvSpPr>
          <p:cNvPr id="456" name="Store validation results in the Database"/>
          <p:cNvSpPr txBox="1"/>
          <p:nvPr/>
        </p:nvSpPr>
        <p:spPr>
          <a:xfrm>
            <a:off x="6201023" y="1878667"/>
            <a:ext cx="577119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00789" indent="-300789" defTabSz="825500">
              <a:spcBef>
                <a:spcPts val="1500"/>
              </a:spcBef>
              <a:buSzPct val="60000"/>
              <a:buBlip>
                <a:blip r:embed="rId4"/>
              </a:buBlip>
              <a:defRPr sz="30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Store validation results in the Database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16163" y="3181386"/>
            <a:ext cx="1140909" cy="1138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76" t="1935" r="753" b="1294"/>
          <a:stretch>
            <a:fillRect/>
          </a:stretch>
        </p:blipFill>
        <p:spPr>
          <a:xfrm>
            <a:off x="384148" y="2242541"/>
            <a:ext cx="6637381" cy="376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fill="norm" stroke="1" extrusionOk="0">
                <a:moveTo>
                  <a:pt x="162" y="0"/>
                </a:moveTo>
                <a:lnTo>
                  <a:pt x="162" y="1392"/>
                </a:lnTo>
                <a:cubicBezTo>
                  <a:pt x="162" y="2693"/>
                  <a:pt x="157" y="2794"/>
                  <a:pt x="81" y="2916"/>
                </a:cubicBezTo>
                <a:cubicBezTo>
                  <a:pt x="0" y="3045"/>
                  <a:pt x="-1" y="3137"/>
                  <a:pt x="0" y="12161"/>
                </a:cubicBezTo>
                <a:cubicBezTo>
                  <a:pt x="0" y="17174"/>
                  <a:pt x="15" y="21315"/>
                  <a:pt x="32" y="21363"/>
                </a:cubicBezTo>
                <a:cubicBezTo>
                  <a:pt x="49" y="21410"/>
                  <a:pt x="108" y="21480"/>
                  <a:pt x="164" y="21519"/>
                </a:cubicBezTo>
                <a:cubicBezTo>
                  <a:pt x="237" y="21571"/>
                  <a:pt x="5513" y="21598"/>
                  <a:pt x="10790" y="21599"/>
                </a:cubicBezTo>
                <a:cubicBezTo>
                  <a:pt x="16067" y="21600"/>
                  <a:pt x="21345" y="21575"/>
                  <a:pt x="21421" y="21524"/>
                </a:cubicBezTo>
                <a:cubicBezTo>
                  <a:pt x="21484" y="21482"/>
                  <a:pt x="21550" y="21410"/>
                  <a:pt x="21567" y="21363"/>
                </a:cubicBezTo>
                <a:cubicBezTo>
                  <a:pt x="21584" y="21316"/>
                  <a:pt x="21598" y="17174"/>
                  <a:pt x="21598" y="12161"/>
                </a:cubicBezTo>
                <a:cubicBezTo>
                  <a:pt x="21599" y="3430"/>
                  <a:pt x="21596" y="3041"/>
                  <a:pt x="21525" y="2927"/>
                </a:cubicBezTo>
                <a:cubicBezTo>
                  <a:pt x="21457" y="2818"/>
                  <a:pt x="21085" y="2807"/>
                  <a:pt x="17219" y="2791"/>
                </a:cubicBezTo>
                <a:lnTo>
                  <a:pt x="12988" y="2772"/>
                </a:lnTo>
                <a:lnTo>
                  <a:pt x="12976" y="1385"/>
                </a:lnTo>
                <a:lnTo>
                  <a:pt x="12966" y="0"/>
                </a:lnTo>
                <a:lnTo>
                  <a:pt x="6564" y="0"/>
                </a:lnTo>
                <a:lnTo>
                  <a:pt x="16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3" name="Create a Killer UX"/>
          <p:cNvSpPr txBox="1"/>
          <p:nvPr/>
        </p:nvSpPr>
        <p:spPr>
          <a:xfrm>
            <a:off x="610195" y="415006"/>
            <a:ext cx="10971610" cy="6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="1" sz="38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Create a Killer UX</a:t>
            </a:r>
          </a:p>
        </p:txBody>
      </p:sp>
      <p:sp>
        <p:nvSpPr>
          <p:cNvPr id="464" name="Use International Telephone Input intl-tel-input.com"/>
          <p:cNvSpPr txBox="1"/>
          <p:nvPr/>
        </p:nvSpPr>
        <p:spPr>
          <a:xfrm>
            <a:off x="4807198" y="1449545"/>
            <a:ext cx="631650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00789" indent="-300789" defTabSz="825500">
              <a:spcBef>
                <a:spcPts val="1500"/>
              </a:spcBef>
              <a:buSzPct val="60000"/>
              <a:buBlip>
                <a:blip r:embed="rId4"/>
              </a:buBlip>
              <a:defRPr sz="3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Use International Telephone Input</a:t>
            </a:r>
            <a:br>
              <a:rPr b="1"/>
            </a:br>
            <a:r>
              <a:rPr b="1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5" invalidUrl="" action="" tgtFrame="" tooltip="" history="1" highlightClick="0" endSnd="0"/>
              </a:rPr>
              <a:t>intl-tel-input.com</a:t>
            </a:r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41581" y="2660230"/>
            <a:ext cx="4743343" cy="316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859" t="4111" r="860" b="4072"/>
          <a:stretch>
            <a:fillRect/>
          </a:stretch>
        </p:blipFill>
        <p:spPr>
          <a:xfrm>
            <a:off x="999918" y="463888"/>
            <a:ext cx="10192165" cy="4347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599" fill="norm" stroke="1" extrusionOk="0">
                <a:moveTo>
                  <a:pt x="10719" y="0"/>
                </a:moveTo>
                <a:cubicBezTo>
                  <a:pt x="9441" y="0"/>
                  <a:pt x="9314" y="13"/>
                  <a:pt x="8273" y="254"/>
                </a:cubicBezTo>
                <a:cubicBezTo>
                  <a:pt x="6930" y="566"/>
                  <a:pt x="5600" y="1174"/>
                  <a:pt x="4513" y="1972"/>
                </a:cubicBezTo>
                <a:cubicBezTo>
                  <a:pt x="4371" y="2076"/>
                  <a:pt x="4222" y="2166"/>
                  <a:pt x="4182" y="2173"/>
                </a:cubicBezTo>
                <a:cubicBezTo>
                  <a:pt x="4115" y="2184"/>
                  <a:pt x="4109" y="2165"/>
                  <a:pt x="4109" y="1966"/>
                </a:cubicBezTo>
                <a:cubicBezTo>
                  <a:pt x="4109" y="1768"/>
                  <a:pt x="4101" y="1746"/>
                  <a:pt x="4029" y="1731"/>
                </a:cubicBezTo>
                <a:cubicBezTo>
                  <a:pt x="3986" y="1722"/>
                  <a:pt x="3907" y="1684"/>
                  <a:pt x="3855" y="1646"/>
                </a:cubicBezTo>
                <a:cubicBezTo>
                  <a:pt x="3740" y="1563"/>
                  <a:pt x="3635" y="1662"/>
                  <a:pt x="3459" y="2017"/>
                </a:cubicBezTo>
                <a:cubicBezTo>
                  <a:pt x="3393" y="2149"/>
                  <a:pt x="3316" y="2246"/>
                  <a:pt x="3278" y="2246"/>
                </a:cubicBezTo>
                <a:cubicBezTo>
                  <a:pt x="3189" y="2246"/>
                  <a:pt x="3138" y="2483"/>
                  <a:pt x="3153" y="2831"/>
                </a:cubicBezTo>
                <a:lnTo>
                  <a:pt x="3165" y="3103"/>
                </a:lnTo>
                <a:lnTo>
                  <a:pt x="2914" y="3377"/>
                </a:lnTo>
                <a:cubicBezTo>
                  <a:pt x="2690" y="3623"/>
                  <a:pt x="2589" y="3677"/>
                  <a:pt x="2628" y="3529"/>
                </a:cubicBezTo>
                <a:cubicBezTo>
                  <a:pt x="2635" y="3501"/>
                  <a:pt x="2624" y="3445"/>
                  <a:pt x="2604" y="3405"/>
                </a:cubicBezTo>
                <a:cubicBezTo>
                  <a:pt x="2547" y="3294"/>
                  <a:pt x="2521" y="3446"/>
                  <a:pt x="2574" y="3582"/>
                </a:cubicBezTo>
                <a:cubicBezTo>
                  <a:pt x="2614" y="3689"/>
                  <a:pt x="2599" y="3719"/>
                  <a:pt x="2270" y="4144"/>
                </a:cubicBezTo>
                <a:cubicBezTo>
                  <a:pt x="1670" y="4921"/>
                  <a:pt x="1295" y="5564"/>
                  <a:pt x="875" y="6540"/>
                </a:cubicBezTo>
                <a:cubicBezTo>
                  <a:pt x="404" y="7634"/>
                  <a:pt x="139" y="8719"/>
                  <a:pt x="40" y="9959"/>
                </a:cubicBezTo>
                <a:cubicBezTo>
                  <a:pt x="14" y="10293"/>
                  <a:pt x="0" y="10550"/>
                  <a:pt x="0" y="10805"/>
                </a:cubicBezTo>
                <a:cubicBezTo>
                  <a:pt x="0" y="11059"/>
                  <a:pt x="13" y="11311"/>
                  <a:pt x="39" y="11635"/>
                </a:cubicBezTo>
                <a:cubicBezTo>
                  <a:pt x="198" y="13621"/>
                  <a:pt x="839" y="15432"/>
                  <a:pt x="1948" y="17031"/>
                </a:cubicBezTo>
                <a:cubicBezTo>
                  <a:pt x="2111" y="17267"/>
                  <a:pt x="2245" y="17484"/>
                  <a:pt x="2245" y="17514"/>
                </a:cubicBezTo>
                <a:cubicBezTo>
                  <a:pt x="2245" y="17659"/>
                  <a:pt x="2161" y="18015"/>
                  <a:pt x="2070" y="18254"/>
                </a:cubicBezTo>
                <a:lnTo>
                  <a:pt x="1969" y="18518"/>
                </a:lnTo>
                <a:lnTo>
                  <a:pt x="2192" y="19005"/>
                </a:lnTo>
                <a:cubicBezTo>
                  <a:pt x="2347" y="19340"/>
                  <a:pt x="2405" y="19501"/>
                  <a:pt x="2378" y="19521"/>
                </a:cubicBezTo>
                <a:cubicBezTo>
                  <a:pt x="2356" y="19538"/>
                  <a:pt x="2153" y="19568"/>
                  <a:pt x="1928" y="19588"/>
                </a:cubicBezTo>
                <a:cubicBezTo>
                  <a:pt x="1346" y="19641"/>
                  <a:pt x="1074" y="19752"/>
                  <a:pt x="1141" y="19910"/>
                </a:cubicBezTo>
                <a:cubicBezTo>
                  <a:pt x="1222" y="20100"/>
                  <a:pt x="2155" y="20209"/>
                  <a:pt x="3302" y="20164"/>
                </a:cubicBezTo>
                <a:cubicBezTo>
                  <a:pt x="4249" y="20127"/>
                  <a:pt x="4600" y="20064"/>
                  <a:pt x="4728" y="19908"/>
                </a:cubicBezTo>
                <a:cubicBezTo>
                  <a:pt x="4767" y="19860"/>
                  <a:pt x="4815" y="19844"/>
                  <a:pt x="4837" y="19870"/>
                </a:cubicBezTo>
                <a:cubicBezTo>
                  <a:pt x="4870" y="19912"/>
                  <a:pt x="5202" y="20108"/>
                  <a:pt x="5748" y="20409"/>
                </a:cubicBezTo>
                <a:cubicBezTo>
                  <a:pt x="6251" y="20685"/>
                  <a:pt x="6780" y="20911"/>
                  <a:pt x="7427" y="21124"/>
                </a:cubicBezTo>
                <a:cubicBezTo>
                  <a:pt x="7794" y="21246"/>
                  <a:pt x="9042" y="21538"/>
                  <a:pt x="9370" y="21580"/>
                </a:cubicBezTo>
                <a:cubicBezTo>
                  <a:pt x="9467" y="21592"/>
                  <a:pt x="9700" y="21599"/>
                  <a:pt x="9999" y="21599"/>
                </a:cubicBezTo>
                <a:cubicBezTo>
                  <a:pt x="10894" y="21600"/>
                  <a:pt x="12380" y="21551"/>
                  <a:pt x="12570" y="21503"/>
                </a:cubicBezTo>
                <a:cubicBezTo>
                  <a:pt x="12715" y="21465"/>
                  <a:pt x="13013" y="21395"/>
                  <a:pt x="13231" y="21343"/>
                </a:cubicBezTo>
                <a:cubicBezTo>
                  <a:pt x="14248" y="21103"/>
                  <a:pt x="15072" y="20767"/>
                  <a:pt x="16139" y="20160"/>
                </a:cubicBezTo>
                <a:cubicBezTo>
                  <a:pt x="16674" y="19856"/>
                  <a:pt x="16511" y="19880"/>
                  <a:pt x="18835" y="19754"/>
                </a:cubicBezTo>
                <a:cubicBezTo>
                  <a:pt x="19475" y="19719"/>
                  <a:pt x="19841" y="19676"/>
                  <a:pt x="19893" y="19628"/>
                </a:cubicBezTo>
                <a:cubicBezTo>
                  <a:pt x="20005" y="19523"/>
                  <a:pt x="19949" y="19471"/>
                  <a:pt x="19628" y="19377"/>
                </a:cubicBezTo>
                <a:cubicBezTo>
                  <a:pt x="19483" y="19335"/>
                  <a:pt x="19349" y="19289"/>
                  <a:pt x="19331" y="19277"/>
                </a:cubicBezTo>
                <a:cubicBezTo>
                  <a:pt x="19306" y="19260"/>
                  <a:pt x="19298" y="19007"/>
                  <a:pt x="19298" y="18291"/>
                </a:cubicBezTo>
                <a:lnTo>
                  <a:pt x="19298" y="17329"/>
                </a:lnTo>
                <a:lnTo>
                  <a:pt x="19437" y="17124"/>
                </a:lnTo>
                <a:cubicBezTo>
                  <a:pt x="19790" y="16601"/>
                  <a:pt x="19881" y="16454"/>
                  <a:pt x="20091" y="16073"/>
                </a:cubicBezTo>
                <a:cubicBezTo>
                  <a:pt x="21135" y="14179"/>
                  <a:pt x="21600" y="11910"/>
                  <a:pt x="21386" y="9766"/>
                </a:cubicBezTo>
                <a:cubicBezTo>
                  <a:pt x="21357" y="9474"/>
                  <a:pt x="21322" y="9180"/>
                  <a:pt x="21308" y="9111"/>
                </a:cubicBezTo>
                <a:cubicBezTo>
                  <a:pt x="21295" y="9042"/>
                  <a:pt x="21259" y="8845"/>
                  <a:pt x="21228" y="8673"/>
                </a:cubicBezTo>
                <a:cubicBezTo>
                  <a:pt x="20976" y="7267"/>
                  <a:pt x="20218" y="5524"/>
                  <a:pt x="19371" y="4401"/>
                </a:cubicBezTo>
                <a:cubicBezTo>
                  <a:pt x="19231" y="4215"/>
                  <a:pt x="19219" y="4182"/>
                  <a:pt x="19219" y="3981"/>
                </a:cubicBezTo>
                <a:cubicBezTo>
                  <a:pt x="19219" y="3838"/>
                  <a:pt x="19242" y="3697"/>
                  <a:pt x="19285" y="3577"/>
                </a:cubicBezTo>
                <a:cubicBezTo>
                  <a:pt x="19364" y="3354"/>
                  <a:pt x="19365" y="3332"/>
                  <a:pt x="19302" y="3147"/>
                </a:cubicBezTo>
                <a:cubicBezTo>
                  <a:pt x="19261" y="3028"/>
                  <a:pt x="19255" y="2930"/>
                  <a:pt x="19266" y="2605"/>
                </a:cubicBezTo>
                <a:cubicBezTo>
                  <a:pt x="19278" y="2232"/>
                  <a:pt x="19274" y="2197"/>
                  <a:pt x="19202" y="2019"/>
                </a:cubicBezTo>
                <a:cubicBezTo>
                  <a:pt x="19090" y="1741"/>
                  <a:pt x="18991" y="1640"/>
                  <a:pt x="18824" y="1636"/>
                </a:cubicBezTo>
                <a:cubicBezTo>
                  <a:pt x="18554" y="1631"/>
                  <a:pt x="18399" y="1975"/>
                  <a:pt x="18399" y="2575"/>
                </a:cubicBezTo>
                <a:cubicBezTo>
                  <a:pt x="18399" y="2842"/>
                  <a:pt x="18389" y="2902"/>
                  <a:pt x="18332" y="2991"/>
                </a:cubicBezTo>
                <a:cubicBezTo>
                  <a:pt x="18267" y="3092"/>
                  <a:pt x="18254" y="3086"/>
                  <a:pt x="17981" y="2839"/>
                </a:cubicBezTo>
                <a:cubicBezTo>
                  <a:pt x="17826" y="2698"/>
                  <a:pt x="17675" y="2559"/>
                  <a:pt x="17646" y="2528"/>
                </a:cubicBezTo>
                <a:cubicBezTo>
                  <a:pt x="17448" y="2317"/>
                  <a:pt x="16563" y="1692"/>
                  <a:pt x="16060" y="1408"/>
                </a:cubicBezTo>
                <a:cubicBezTo>
                  <a:pt x="15871" y="1301"/>
                  <a:pt x="15674" y="1188"/>
                  <a:pt x="15623" y="1157"/>
                </a:cubicBezTo>
                <a:cubicBezTo>
                  <a:pt x="15168" y="880"/>
                  <a:pt x="13979" y="443"/>
                  <a:pt x="13164" y="254"/>
                </a:cubicBezTo>
                <a:cubicBezTo>
                  <a:pt x="12123" y="13"/>
                  <a:pt x="11997" y="0"/>
                  <a:pt x="10719" y="0"/>
                </a:cubicBezTo>
                <a:close/>
                <a:moveTo>
                  <a:pt x="1743" y="1672"/>
                </a:moveTo>
                <a:cubicBezTo>
                  <a:pt x="1709" y="1698"/>
                  <a:pt x="1693" y="1803"/>
                  <a:pt x="1722" y="1887"/>
                </a:cubicBezTo>
                <a:cubicBezTo>
                  <a:pt x="1738" y="1932"/>
                  <a:pt x="1764" y="1959"/>
                  <a:pt x="1780" y="1946"/>
                </a:cubicBezTo>
                <a:cubicBezTo>
                  <a:pt x="1828" y="1908"/>
                  <a:pt x="1829" y="1719"/>
                  <a:pt x="1782" y="1676"/>
                </a:cubicBezTo>
                <a:cubicBezTo>
                  <a:pt x="1767" y="1663"/>
                  <a:pt x="1754" y="1663"/>
                  <a:pt x="1743" y="1672"/>
                </a:cubicBezTo>
                <a:close/>
                <a:moveTo>
                  <a:pt x="974" y="2102"/>
                </a:moveTo>
                <a:cubicBezTo>
                  <a:pt x="955" y="2117"/>
                  <a:pt x="935" y="2167"/>
                  <a:pt x="928" y="2212"/>
                </a:cubicBezTo>
                <a:cubicBezTo>
                  <a:pt x="922" y="2259"/>
                  <a:pt x="931" y="2281"/>
                  <a:pt x="951" y="2265"/>
                </a:cubicBezTo>
                <a:cubicBezTo>
                  <a:pt x="970" y="2250"/>
                  <a:pt x="991" y="2202"/>
                  <a:pt x="998" y="2157"/>
                </a:cubicBezTo>
                <a:cubicBezTo>
                  <a:pt x="1004" y="2110"/>
                  <a:pt x="994" y="2086"/>
                  <a:pt x="974" y="2102"/>
                </a:cubicBezTo>
                <a:close/>
                <a:moveTo>
                  <a:pt x="2222" y="2735"/>
                </a:moveTo>
                <a:cubicBezTo>
                  <a:pt x="2202" y="2728"/>
                  <a:pt x="2180" y="2752"/>
                  <a:pt x="2155" y="2810"/>
                </a:cubicBezTo>
                <a:cubicBezTo>
                  <a:pt x="2123" y="2886"/>
                  <a:pt x="2120" y="2939"/>
                  <a:pt x="2140" y="3030"/>
                </a:cubicBezTo>
                <a:cubicBezTo>
                  <a:pt x="2174" y="3177"/>
                  <a:pt x="2226" y="3185"/>
                  <a:pt x="2273" y="3052"/>
                </a:cubicBezTo>
                <a:cubicBezTo>
                  <a:pt x="2298" y="2982"/>
                  <a:pt x="2300" y="2924"/>
                  <a:pt x="2282" y="2853"/>
                </a:cubicBezTo>
                <a:cubicBezTo>
                  <a:pt x="2262" y="2780"/>
                  <a:pt x="2243" y="2742"/>
                  <a:pt x="2222" y="2735"/>
                </a:cubicBezTo>
                <a:close/>
                <a:moveTo>
                  <a:pt x="1822" y="3026"/>
                </a:moveTo>
                <a:cubicBezTo>
                  <a:pt x="1808" y="3026"/>
                  <a:pt x="1796" y="3055"/>
                  <a:pt x="1796" y="3090"/>
                </a:cubicBezTo>
                <a:cubicBezTo>
                  <a:pt x="1796" y="3124"/>
                  <a:pt x="1808" y="3151"/>
                  <a:pt x="1822" y="3151"/>
                </a:cubicBezTo>
                <a:cubicBezTo>
                  <a:pt x="1837" y="3151"/>
                  <a:pt x="1848" y="3124"/>
                  <a:pt x="1848" y="3090"/>
                </a:cubicBezTo>
                <a:cubicBezTo>
                  <a:pt x="1848" y="3055"/>
                  <a:pt x="1837" y="3026"/>
                  <a:pt x="1822" y="3026"/>
                </a:cubicBezTo>
                <a:close/>
                <a:moveTo>
                  <a:pt x="1181" y="3527"/>
                </a:moveTo>
                <a:cubicBezTo>
                  <a:pt x="1150" y="3524"/>
                  <a:pt x="1127" y="3700"/>
                  <a:pt x="1145" y="3807"/>
                </a:cubicBezTo>
                <a:cubicBezTo>
                  <a:pt x="1165" y="3930"/>
                  <a:pt x="1264" y="3927"/>
                  <a:pt x="1284" y="3803"/>
                </a:cubicBezTo>
                <a:cubicBezTo>
                  <a:pt x="1299" y="3714"/>
                  <a:pt x="1231" y="3532"/>
                  <a:pt x="1181" y="35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" name="Retensa helps companies retain their best employees"/>
          <p:cNvSpPr txBox="1"/>
          <p:nvPr>
            <p:ph type="title"/>
          </p:nvPr>
        </p:nvSpPr>
        <p:spPr>
          <a:xfrm>
            <a:off x="910776" y="5085576"/>
            <a:ext cx="10370448" cy="617538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 defTabSz="420623">
              <a:lnSpc>
                <a:spcPct val="100000"/>
              </a:lnSpc>
              <a:defRPr b="0" spc="157" sz="2944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/>
              <a:t>Retensa</a:t>
            </a:r>
            <a:r>
              <a:t> helps companies </a:t>
            </a:r>
            <a:r>
              <a:rPr b="1"/>
              <a:t>retain</a:t>
            </a:r>
            <a:r>
              <a:t> their </a:t>
            </a:r>
            <a:r>
              <a:rPr b="1"/>
              <a:t>best</a:t>
            </a:r>
            <a:r>
              <a:t> employees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0" name="This is sweet!"/>
          <p:cNvSpPr txBox="1"/>
          <p:nvPr/>
        </p:nvSpPr>
        <p:spPr>
          <a:xfrm>
            <a:off x="1733759" y="163473"/>
            <a:ext cx="872448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60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This is sweet!</a:t>
            </a:r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5250" y="1222913"/>
            <a:ext cx="9461500" cy="3898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How do I start using it?"/>
          <p:cNvSpPr txBox="1"/>
          <p:nvPr/>
        </p:nvSpPr>
        <p:spPr>
          <a:xfrm>
            <a:off x="1733759" y="5165252"/>
            <a:ext cx="872448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60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How do I start using it?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7" name="Download here:  aws.amazon.com/sdk-for-java"/>
          <p:cNvSpPr txBox="1"/>
          <p:nvPr/>
        </p:nvSpPr>
        <p:spPr>
          <a:xfrm>
            <a:off x="1417224" y="1066527"/>
            <a:ext cx="9357552" cy="5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spcBef>
                <a:spcPts val="4500"/>
              </a:spcBef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Download here:  </a:t>
            </a:r>
            <a:r>
              <a:rPr b="1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3" invalidUrl="" action="" tgtFrame="" tooltip="" history="1" highlightClick="0" endSnd="0"/>
              </a:rPr>
              <a:t>aws.amazon.com/sdk-for-java</a:t>
            </a:r>
          </a:p>
        </p:txBody>
      </p:sp>
      <p:sp>
        <p:nvSpPr>
          <p:cNvPr id="478" name="AWS SDK for Java"/>
          <p:cNvSpPr txBox="1"/>
          <p:nvPr/>
        </p:nvSpPr>
        <p:spPr>
          <a:xfrm>
            <a:off x="2460212" y="166119"/>
            <a:ext cx="7271576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AWS SDK for Java</a:t>
            </a:r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402" y="1926773"/>
            <a:ext cx="10057196" cy="4368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Rectangle"/>
          <p:cNvSpPr/>
          <p:nvPr/>
        </p:nvSpPr>
        <p:spPr>
          <a:xfrm>
            <a:off x="4751215" y="3812435"/>
            <a:ext cx="5904878" cy="2396008"/>
          </a:xfrm>
          <a:prstGeom prst="rect">
            <a:avLst/>
          </a:prstGeom>
          <a:solidFill>
            <a:srgbClr val="F8BA00"/>
          </a:solidFill>
          <a:ln w="25400">
            <a:solidFill>
              <a:srgbClr val="004D8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4" name="TextBox 6"/>
          <p:cNvSpPr txBox="1"/>
          <p:nvPr>
            <p:ph type="sldNum" sz="quarter" idx="2"/>
          </p:nvPr>
        </p:nvSpPr>
        <p:spPr>
          <a:xfrm>
            <a:off x="9368325" y="5642269"/>
            <a:ext cx="329368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5" name="Rectangle"/>
          <p:cNvSpPr/>
          <p:nvPr/>
        </p:nvSpPr>
        <p:spPr>
          <a:xfrm>
            <a:off x="4751215" y="2683631"/>
            <a:ext cx="5904878" cy="833269"/>
          </a:xfrm>
          <a:prstGeom prst="rect">
            <a:avLst/>
          </a:prstGeom>
          <a:solidFill>
            <a:srgbClr val="F8BA00"/>
          </a:solidFill>
          <a:ln w="25400">
            <a:solidFill>
              <a:srgbClr val="004D8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6" name="To have access to the full power of the AWS Java SDK, copy these .jar files to your cfusion/lib directory."/>
          <p:cNvSpPr txBox="1"/>
          <p:nvPr/>
        </p:nvSpPr>
        <p:spPr>
          <a:xfrm>
            <a:off x="896916" y="1643720"/>
            <a:ext cx="10398168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 have access to the full power of the AWS Java SDK,</a:t>
            </a:r>
            <a:br/>
            <a:r>
              <a:t>copy these .jar files to your cfusion/lib directory.</a:t>
            </a:r>
          </a:p>
        </p:txBody>
      </p:sp>
      <p:sp>
        <p:nvSpPr>
          <p:cNvPr id="487" name="Adobe ColdFusion 2018:…"/>
          <p:cNvSpPr txBox="1"/>
          <p:nvPr/>
        </p:nvSpPr>
        <p:spPr>
          <a:xfrm>
            <a:off x="5207383" y="2670931"/>
            <a:ext cx="4992542" cy="352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Adobe ColdFusion 2018:</a:t>
            </a:r>
          </a:p>
          <a:p>
            <a:pPr marL="434498" indent="-434498" defTabSz="457200">
              <a:buSzPct val="125000"/>
              <a:buChar char="•"/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aws-java-sdk-1.11.xxx.jar</a:t>
            </a:r>
          </a:p>
          <a:p>
            <a:pPr defTabSz="4572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Adobe ColdFusion 2016 or 11:</a:t>
            </a:r>
          </a:p>
          <a:p>
            <a:pPr marL="434498" indent="-434498" defTabSz="457200">
              <a:buSzPct val="125000"/>
              <a:buChar char="•"/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aws-java-sdk-1.11.xxx.jar</a:t>
            </a:r>
          </a:p>
          <a:p>
            <a:pPr marL="434498" indent="-434498" defTabSz="457200">
              <a:buSzPct val="12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jackson-annotations-2.6.0.jar</a:t>
            </a:r>
          </a:p>
          <a:p>
            <a:pPr marL="434498" indent="-434498" defTabSz="457200">
              <a:buSzPct val="12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jackson-core-2.6.7.jar</a:t>
            </a:r>
          </a:p>
          <a:p>
            <a:pPr marL="434498" indent="-434498" defTabSz="457200">
              <a:buSzPct val="12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jackson-databind-2.6.7.1.jar</a:t>
            </a:r>
          </a:p>
          <a:p>
            <a:pPr marL="434498" indent="-434498" defTabSz="457200">
              <a:buSzPct val="12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joda-time-2.8.1.jar</a:t>
            </a:r>
          </a:p>
        </p:txBody>
      </p:sp>
      <p:sp>
        <p:nvSpPr>
          <p:cNvPr id="488" name="AWS SDK for Java"/>
          <p:cNvSpPr txBox="1"/>
          <p:nvPr/>
        </p:nvSpPr>
        <p:spPr>
          <a:xfrm>
            <a:off x="2239066" y="-25126"/>
            <a:ext cx="7271576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5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AWS SDK for Java</a:t>
            </a:r>
          </a:p>
        </p:txBody>
      </p:sp>
      <p:sp>
        <p:nvSpPr>
          <p:cNvPr id="489" name="Download here:  aws.amazon.com/sdk-for-java"/>
          <p:cNvSpPr txBox="1"/>
          <p:nvPr/>
        </p:nvSpPr>
        <p:spPr>
          <a:xfrm>
            <a:off x="1896324" y="895236"/>
            <a:ext cx="7957059" cy="52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spcBef>
                <a:spcPts val="45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Download here:  </a:t>
            </a:r>
            <a:r>
              <a:rPr b="1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3" invalidUrl="" action="" tgtFrame="" tooltip="" history="1" highlightClick="0" endSnd="0"/>
              </a:rPr>
              <a:t>aws.amazon.com/sdk-for-java</a:t>
            </a: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168" y="3062496"/>
            <a:ext cx="2738581" cy="2738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1718" y="1199704"/>
            <a:ext cx="3385854" cy="334090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6" name="Created by Brian Klaas"/>
          <p:cNvSpPr txBox="1"/>
          <p:nvPr/>
        </p:nvSpPr>
        <p:spPr>
          <a:xfrm>
            <a:off x="6824026" y="5011339"/>
            <a:ext cx="3901238" cy="5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Created by </a:t>
            </a:r>
            <a:r>
              <a:t>Brian Klaas</a:t>
            </a:r>
          </a:p>
        </p:txBody>
      </p:sp>
      <p:sp>
        <p:nvSpPr>
          <p:cNvPr id="497" name="awsPlaybox"/>
          <p:cNvSpPr txBox="1"/>
          <p:nvPr/>
        </p:nvSpPr>
        <p:spPr>
          <a:xfrm>
            <a:off x="1431811" y="32144"/>
            <a:ext cx="3939008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5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awsPlaybox</a:t>
            </a:r>
          </a:p>
        </p:txBody>
      </p:sp>
      <p:sp>
        <p:nvSpPr>
          <p:cNvPr id="498" name="github.com/brianklaas/awsPlaybox"/>
          <p:cNvSpPr txBox="1"/>
          <p:nvPr/>
        </p:nvSpPr>
        <p:spPr>
          <a:xfrm>
            <a:off x="6161289" y="267918"/>
            <a:ext cx="522671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sz="24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4" invalidUrl="" action="" tgtFrame="" tooltip="" history="1" highlightClick="0" endSnd="0"/>
              </a:rPr>
              <a:t>github.com/brianklaas/awsPlaybox</a:t>
            </a:r>
          </a:p>
        </p:txBody>
      </p:sp>
      <p:sp>
        <p:nvSpPr>
          <p:cNvPr id="499" name="With the awsPlaybox, you’ll be up and running with ColdFusion and AWS within a few minutes."/>
          <p:cNvSpPr txBox="1"/>
          <p:nvPr/>
        </p:nvSpPr>
        <p:spPr>
          <a:xfrm>
            <a:off x="357569" y="1316417"/>
            <a:ext cx="6804521" cy="83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With the </a:t>
            </a:r>
            <a:r>
              <a:rPr b="1"/>
              <a:t>awsPlaybox</a:t>
            </a:r>
            <a:r>
              <a:t>, you’ll be up and running with </a:t>
            </a:r>
            <a:r>
              <a:rPr b="1"/>
              <a:t>ColdFusion</a:t>
            </a:r>
            <a:r>
              <a:t> and </a:t>
            </a:r>
            <a:r>
              <a:rPr b="1"/>
              <a:t>AWS</a:t>
            </a:r>
            <a:r>
              <a:t> within a few minutes.</a:t>
            </a:r>
          </a:p>
        </p:txBody>
      </p:sp>
      <p:sp>
        <p:nvSpPr>
          <p:cNvPr id="500" name="DynamoDB…"/>
          <p:cNvSpPr txBox="1"/>
          <p:nvPr/>
        </p:nvSpPr>
        <p:spPr>
          <a:xfrm>
            <a:off x="1078961" y="3317788"/>
            <a:ext cx="2655774" cy="273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DynamoDB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IAM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Lambda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Rekognition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SNS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Step Functions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Transcribe</a:t>
            </a:r>
          </a:p>
          <a:p>
            <a:pPr marL="555624" indent="-555624" defTabSz="825500">
              <a:buSzPct val="125000"/>
              <a:buChar char="•"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Translate</a:t>
            </a:r>
          </a:p>
        </p:txBody>
      </p:sp>
      <p:sp>
        <p:nvSpPr>
          <p:cNvPr id="501" name="Currently, the awsPlaybox includes the following AWS modules:"/>
          <p:cNvSpPr txBox="1"/>
          <p:nvPr/>
        </p:nvSpPr>
        <p:spPr>
          <a:xfrm>
            <a:off x="380757" y="2474202"/>
            <a:ext cx="6041116" cy="832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Currently, the </a:t>
            </a:r>
            <a:r>
              <a:rPr b="1"/>
              <a:t>awsPlaybox</a:t>
            </a:r>
            <a:r>
              <a:t> includes the following </a:t>
            </a:r>
            <a:r>
              <a:rPr b="1"/>
              <a:t>AWS</a:t>
            </a:r>
            <a:r>
              <a:t> modules:</a:t>
            </a:r>
          </a:p>
        </p:txBody>
      </p:sp>
      <p:sp>
        <p:nvSpPr>
          <p:cNvPr id="502" name="brianklaas.net"/>
          <p:cNvSpPr txBox="1"/>
          <p:nvPr/>
        </p:nvSpPr>
        <p:spPr>
          <a:xfrm>
            <a:off x="7604886" y="5457819"/>
            <a:ext cx="2339518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sz="2600"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5" invalidUrl="" action="" tgtFrame="" tooltip="" history="1" highlightClick="0" endSnd="0"/>
              </a:rPr>
              <a:t>brianklaas.net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27"/>
            <a:ext cx="12192000" cy="6850146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8" name="What does the code look like?"/>
          <p:cNvSpPr txBox="1"/>
          <p:nvPr/>
        </p:nvSpPr>
        <p:spPr>
          <a:xfrm>
            <a:off x="2411700" y="5563675"/>
            <a:ext cx="736860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92" sz="36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What does the code look like?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13" name="component accessors=&quot;true&quot; output=&quot;false&quot; hint=&quot;Simpler holder for AWS credentials.&quot; {…"/>
          <p:cNvGrpSpPr/>
          <p:nvPr/>
        </p:nvGrpSpPr>
        <p:grpSpPr>
          <a:xfrm>
            <a:off x="-336742" y="128454"/>
            <a:ext cx="12714125" cy="6657341"/>
            <a:chOff x="0" y="0"/>
            <a:chExt cx="12714123" cy="6657340"/>
          </a:xfrm>
        </p:grpSpPr>
        <p:sp>
          <p:nvSpPr>
            <p:cNvPr id="512" name="component accessors=&quot;true&quot; output=&quot;false&quot; hint=&quot;Simpler holder for AWS credentials.&quot; {…"/>
            <p:cNvSpPr txBox="1"/>
            <p:nvPr/>
          </p:nvSpPr>
          <p:spPr>
            <a:xfrm>
              <a:off x="914399" y="876299"/>
              <a:ext cx="10986925" cy="4993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>
                  <a:solidFill>
                    <a:srgbClr val="011480"/>
                  </a:solidFill>
                </a:rPr>
                <a:t>component </a:t>
              </a:r>
              <a:r>
                <a:rPr>
                  <a:solidFill>
                    <a:srgbClr val="66187A"/>
                  </a:solidFill>
                </a:rPr>
                <a:t>accessors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"true" </a:t>
              </a:r>
              <a:r>
                <a:rPr>
                  <a:solidFill>
                    <a:srgbClr val="66187A"/>
                  </a:solidFill>
                </a:rPr>
                <a:t>output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"false" </a:t>
              </a:r>
              <a:r>
                <a:rPr>
                  <a:solidFill>
                    <a:srgbClr val="66187A"/>
                  </a:solidFill>
                </a:rPr>
                <a:t>hint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"Simpler holder for AWS credentials." </a:t>
              </a:r>
              <a:r>
                <a:rPr b="0">
                  <a:solidFill>
                    <a:srgbClr val="000000"/>
                  </a:solidFill>
                </a:rPr>
                <a:t>{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property </a:t>
              </a:r>
              <a:r>
                <a:rPr>
                  <a:solidFill>
                    <a:srgbClr val="66187A"/>
                  </a:solidFill>
                </a:rPr>
                <a:t>name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"accessKey" </a:t>
              </a:r>
              <a:r>
                <a:rPr>
                  <a:solidFill>
                    <a:srgbClr val="66187A"/>
                  </a:solidFill>
                </a:rPr>
                <a:t>type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"string"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property </a:t>
              </a:r>
              <a:r>
                <a:rPr>
                  <a:solidFill>
                    <a:srgbClr val="66187A"/>
                  </a:solidFill>
                </a:rPr>
                <a:t>name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"secretKey" </a:t>
              </a:r>
              <a:r>
                <a:rPr>
                  <a:solidFill>
                    <a:srgbClr val="66187A"/>
                  </a:solidFill>
                </a:rPr>
                <a:t>type</a:t>
              </a:r>
              <a:r>
                <a:rPr b="0">
                  <a:solidFill>
                    <a:srgbClr val="000000"/>
                  </a:solidFill>
                </a:rPr>
                <a:t>=</a:t>
              </a:r>
              <a:r>
                <a:t>"string"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</a:t>
              </a:r>
              <a:r>
                <a:rPr>
                  <a:solidFill>
                    <a:srgbClr val="011480"/>
                  </a:solidFill>
                </a:rPr>
                <a:t>this</a:t>
              </a:r>
              <a:r>
                <a:rPr b="0">
                  <a:solidFill>
                    <a:srgbClr val="000000"/>
                  </a:solidFill>
                </a:rPr>
                <a:t>.accessKey = </a:t>
              </a:r>
              <a:r>
                <a:t>'</a:t>
              </a:r>
              <a:r>
                <a:t>YOUR IAM ACCESS KEY GOES HERE</a:t>
              </a:r>
              <a:r>
                <a:t>'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</a:t>
              </a:r>
              <a:r>
                <a:rPr>
                  <a:solidFill>
                    <a:srgbClr val="011480"/>
                  </a:solidFill>
                </a:rPr>
                <a:t>this</a:t>
              </a:r>
              <a:r>
                <a:rPr b="0">
                  <a:solidFill>
                    <a:srgbClr val="000000"/>
                  </a:solidFill>
                </a:rPr>
                <a:t>.secretKey = </a:t>
              </a:r>
              <a:r>
                <a:t>'</a:t>
              </a:r>
              <a:r>
                <a:t>YOUR IAM SECRET KEY GOES HERE</a:t>
              </a:r>
              <a:r>
                <a:t>'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i="0">
                  <a:solidFill>
                    <a:srgbClr val="000000"/>
                  </a:solidFill>
                </a:rPr>
                <a:t>	</a:t>
              </a:r>
              <a:r>
                <a:t>/**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	*	@description Component initialization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	*/</a:t>
              </a: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 i="1">
                  <a:solidFill>
                    <a:srgbClr val="808080"/>
                  </a:solidFill>
                </a:rPr>
                <a:t>	</a:t>
              </a:r>
              <a:r>
                <a:t>public any function </a:t>
              </a:r>
              <a:r>
                <a:rPr b="0">
                  <a:solidFill>
                    <a:srgbClr val="000000"/>
                  </a:solidFill>
                </a:rPr>
                <a:t>init() {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	</a:t>
              </a:r>
              <a:r>
                <a:t>return </a:t>
              </a:r>
              <a:r>
                <a:rPr b="0">
                  <a:solidFill>
                    <a:srgbClr val="000000"/>
                  </a:solidFill>
                </a:rPr>
                <a:t>this;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t>	}</a:t>
              </a: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t>}</a:t>
              </a:r>
            </a:p>
          </p:txBody>
        </p:sp>
        <p:pic>
          <p:nvPicPr>
            <p:cNvPr id="511" name="component accessors=&quot;true&quot; output=&quot;false&quot; hint=&quot;Simpler holder for AWS credentials.&quot; {… component accessors=&quot;true&quot; output=&quot;false&quot; hint=&quot;Simpler holder for AWS credentials.&quot; {&#10;&#10;&#9;property name=&quot;accessKey&quot; type=&quot;string&quot;;&#10;&#9;property name=&quot;secretKey&quot; type=&quot;string&quot;;&#10;&#10;&#9;this.accessKey = 'YOUR IAM ACCESS KEY GOES HERE';&#10;&#9;this.secretKey = 'YOUR IAM SECRET KEY GOES HERE';&#10;&#10;&#9;/**&#10;&#9;*&#9;@description Component initialization&#10;&#9;*/&#10;&#9;public any function init() {&#10;&#9;&#9;return this;&#10;&#9;}&#10;}" descr="component accessors=&quot;true&quot; output=&quot;false&quot; hint=&quot;Simpler holder for AWS credentials.&quot; {… component accessors=&quot;true&quot; output=&quot;false&quot; hint=&quot;Simpler holder for AWS credentials.&quot; {property name=&quot;accessKey&quot; type=&quot;string&quot;;property name=&quot;secretKey&quot; type=&quot;string&quot;;this.accessKey = 'YOUR IAM ACCESS KEY GOES HERE';this.secretKey = 'YOUR IAM SECRET KEY GOES HERE';/***@description Component initialization*/public any function init() {return this;}}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2714125" cy="6657342"/>
            </a:xfrm>
            <a:prstGeom prst="rect">
              <a:avLst/>
            </a:prstGeom>
            <a:effectLst/>
          </p:spPr>
        </p:pic>
      </p:grpSp>
      <p:sp>
        <p:nvSpPr>
          <p:cNvPr id="514" name="model/awsCredentials.cfc - set your AWS keys"/>
          <p:cNvSpPr txBox="1"/>
          <p:nvPr/>
        </p:nvSpPr>
        <p:spPr>
          <a:xfrm>
            <a:off x="1698471" y="137551"/>
            <a:ext cx="879505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5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model/awsCredentials.cfc - set your AWS keys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19" name="case 'rekognition':…"/>
          <p:cNvGrpSpPr/>
          <p:nvPr/>
        </p:nvGrpSpPr>
        <p:grpSpPr>
          <a:xfrm>
            <a:off x="-336741" y="128454"/>
            <a:ext cx="13018403" cy="5742941"/>
            <a:chOff x="0" y="0"/>
            <a:chExt cx="13018402" cy="5742940"/>
          </a:xfrm>
        </p:grpSpPr>
        <p:sp>
          <p:nvSpPr>
            <p:cNvPr id="518" name="case 'rekognition':…"/>
            <p:cNvSpPr txBox="1"/>
            <p:nvPr/>
          </p:nvSpPr>
          <p:spPr>
            <a:xfrm>
              <a:off x="914399" y="876299"/>
              <a:ext cx="11291204" cy="4079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>
                  <a:solidFill>
                    <a:srgbClr val="011480"/>
                  </a:solidFill>
                </a:rPr>
                <a:t>case </a:t>
              </a:r>
              <a:r>
                <a:t>'rekognition'</a:t>
              </a:r>
              <a:r>
                <a:rPr b="0">
                  <a:solidFill>
                    <a:srgbClr val="000000"/>
                  </a:solidFill>
                </a:rPr>
                <a:t>: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javaObjectName = </a:t>
              </a:r>
              <a:r>
                <a:t>"com.amazonaws.services.rekognition.AmazonRekognitionClientBuilder"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</a:t>
              </a:r>
              <a:r>
                <a:t>break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>
                  <a:solidFill>
                    <a:srgbClr val="011480"/>
                  </a:solidFill>
                </a:rPr>
                <a:t>case </a:t>
              </a:r>
              <a:r>
                <a:t>'pinpoint'</a:t>
              </a:r>
              <a:r>
                <a:rPr b="0">
                  <a:solidFill>
                    <a:srgbClr val="000000"/>
                  </a:solidFill>
                </a:rPr>
                <a:t>: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javaObjectName = </a:t>
              </a:r>
              <a:r>
                <a:t>"com.amazonaws.services.pinpoint.AmazonPinpointClientBuilder"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</a:t>
              </a:r>
              <a:r>
                <a:t>break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case </a:t>
              </a:r>
              <a:r>
                <a:rPr>
                  <a:solidFill>
                    <a:srgbClr val="018001"/>
                  </a:solidFill>
                </a:rPr>
                <a:t>'sns'</a:t>
              </a:r>
              <a:r>
                <a:rPr b="0">
                  <a:solidFill>
                    <a:srgbClr val="000000"/>
                  </a:solidFill>
                </a:rPr>
                <a:t>: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javaObjectName = </a:t>
              </a:r>
              <a:r>
                <a:t>"com.amazonaws.services.sns.AmazonSNSClientBuilder"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	</a:t>
              </a:r>
              <a:r>
                <a:t>break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</p:txBody>
        </p:sp>
        <p:pic>
          <p:nvPicPr>
            <p:cNvPr id="517" name="case 'rekognition':… case 'rekognition':&#10;&#9;javaObjectName = &quot;com.amazonaws.services.rekognition.AmazonRekognitionClientBuilder&quot;;&#10;&#9;break;&#10;case 'pinpoint':&#10;&#9;javaObjectName = &quot;com.amazonaws.services.pinpoint.AmazonPinpointClientBuilder&quot;;&#10;&#9;break;&#10;case 'sns':&#10;&#9;javaObjectName = &quot;com.amazonaws.services.sns.AmazonSNSClientBuilder&quot;;&#10;&#9;break;&#10;&#10;" descr="case 'rekognition':… case 'rekognition':javaObjectName = &quot;com.amazonaws.services.rekognition.AmazonRekognitionClientBuilder&quot;;break;case 'pinpoint':javaObjectName = &quot;com.amazonaws.services.pinpoint.AmazonPinpointClientBuilder&quot;;break;case 'sns':javaObjectName = &quot;com.amazonaws.services.sns.AmazonSNSClientBuilder&quot;;break;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3018403" cy="5742942"/>
            </a:xfrm>
            <a:prstGeom prst="rect">
              <a:avLst/>
            </a:prstGeom>
            <a:effectLst/>
          </p:spPr>
        </p:pic>
      </p:grpSp>
      <p:sp>
        <p:nvSpPr>
          <p:cNvPr id="520" name="model/awsServiceFactory.cfc - add pinpoint code below"/>
          <p:cNvSpPr txBox="1"/>
          <p:nvPr/>
        </p:nvSpPr>
        <p:spPr>
          <a:xfrm>
            <a:off x="896138" y="121511"/>
            <a:ext cx="1055264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5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model/awsServiceFactory.cfc - add pinpoint code below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25" name="this.name = 'awsPlaybox';…"/>
          <p:cNvGrpSpPr/>
          <p:nvPr/>
        </p:nvGrpSpPr>
        <p:grpSpPr>
          <a:xfrm>
            <a:off x="-336742" y="128454"/>
            <a:ext cx="12616393" cy="6352541"/>
            <a:chOff x="0" y="0"/>
            <a:chExt cx="12616391" cy="6352540"/>
          </a:xfrm>
        </p:grpSpPr>
        <p:sp>
          <p:nvSpPr>
            <p:cNvPr id="524" name="this.name = 'awsPlaybox';…"/>
            <p:cNvSpPr txBox="1"/>
            <p:nvPr/>
          </p:nvSpPr>
          <p:spPr>
            <a:xfrm>
              <a:off x="914400" y="876299"/>
              <a:ext cx="10889192" cy="4688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>
                  <a:solidFill>
                    <a:srgbClr val="011480"/>
                  </a:solidFill>
                </a:rPr>
                <a:t>this</a:t>
              </a:r>
              <a:r>
                <a:rPr b="0">
                  <a:solidFill>
                    <a:srgbClr val="000000"/>
                  </a:solidFill>
                </a:rPr>
                <a:t>.name = </a:t>
              </a:r>
              <a:r>
                <a:t>'awsPlaybox'</a:t>
              </a:r>
              <a:r>
                <a:rPr b="0">
                  <a:solidFill>
                    <a:srgbClr val="000000"/>
                  </a:solidFill>
                </a:rPr>
                <a:t>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rgbClr val="011480"/>
                  </a:solidFill>
                </a:rPr>
                <a:t>this</a:t>
              </a:r>
              <a:r>
                <a:t>.applicationTimeout = CreateTimeSpan(</a:t>
              </a:r>
              <a:r>
                <a:rPr>
                  <a:solidFill>
                    <a:srgbClr val="0432FF"/>
                  </a:solidFill>
                </a:rPr>
                <a:t>0</a:t>
              </a:r>
              <a:r>
                <a:t>, </a:t>
              </a:r>
              <a:r>
                <a:rPr>
                  <a:solidFill>
                    <a:srgbClr val="0432FF"/>
                  </a:solidFill>
                </a:rPr>
                <a:t>0</a:t>
              </a:r>
              <a:r>
                <a:t>, </a:t>
              </a:r>
              <a:r>
                <a:rPr>
                  <a:solidFill>
                    <a:srgbClr val="0432FF"/>
                  </a:solidFill>
                </a:rPr>
                <a:t>15</a:t>
              </a:r>
              <a:r>
                <a:t>, </a:t>
              </a:r>
              <a:r>
                <a:rPr>
                  <a:solidFill>
                    <a:srgbClr val="0432FF"/>
                  </a:solidFill>
                </a:rPr>
                <a:t>0</a:t>
              </a:r>
              <a:r>
                <a:t>);</a:t>
              </a: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rgbClr val="011480"/>
                  </a:solidFill>
                </a:rPr>
                <a:t>this</a:t>
              </a:r>
              <a:r>
                <a:t>.sessionManagement = </a:t>
              </a:r>
              <a:r>
                <a:rPr b="1">
                  <a:solidFill>
                    <a:srgbClr val="011480"/>
                  </a:solidFill>
                </a:rPr>
                <a:t>false</a:t>
              </a:r>
              <a:r>
                <a:t>;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 i="0">
                  <a:solidFill>
                    <a:srgbClr val="011480"/>
                  </a:solidFill>
                </a:rPr>
                <a:t>this</a:t>
              </a:r>
              <a:r>
                <a:rPr i="0">
                  <a:solidFill>
                    <a:srgbClr val="000000"/>
                  </a:solidFill>
                </a:rPr>
                <a:t>.datasource = </a:t>
              </a:r>
              <a:r>
                <a:rPr b="1" i="0">
                  <a:solidFill>
                    <a:srgbClr val="018001"/>
                  </a:solidFill>
                </a:rPr>
                <a:t>'my-cf-datasource'</a:t>
              </a:r>
              <a:r>
                <a:rPr i="0">
                  <a:solidFill>
                    <a:srgbClr val="000000"/>
                  </a:solidFill>
                </a:rPr>
                <a:t>;   </a:t>
              </a:r>
              <a:r>
                <a:t>/* added for Pinpoint */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.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.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.</a:t>
              </a: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// Pinpoint Project ID -- this is the Pinpoint Project ID in your AWS account, under Pinpoint -&gt; All Projects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 i="0">
                  <a:solidFill>
                    <a:srgbClr val="011480"/>
                  </a:solidFill>
                </a:rPr>
                <a:t>application</a:t>
              </a:r>
              <a:r>
                <a:rPr i="0">
                  <a:solidFill>
                    <a:srgbClr val="000000"/>
                  </a:solidFill>
                </a:rPr>
                <a:t>.pinpointProjectID = </a:t>
              </a:r>
              <a:r>
                <a:rPr b="1" i="0">
                  <a:solidFill>
                    <a:srgbClr val="018001"/>
                  </a:solidFill>
                </a:rPr>
                <a:t>"1234567890"</a:t>
              </a:r>
              <a:r>
                <a:rPr i="0">
                  <a:solidFill>
                    <a:srgbClr val="000000"/>
                  </a:solidFill>
                </a:rPr>
                <a:t>;   </a:t>
              </a:r>
              <a:r>
                <a:t>/* added for Pinpoint */</a:t>
              </a:r>
            </a:p>
            <a:p>
              <a:pPr defTabSz="457200">
                <a:defRPr i="1" sz="2000">
                  <a:solidFill>
                    <a:srgbClr val="808080"/>
                  </a:solidFill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b="1" sz="2000">
                  <a:solidFill>
                    <a:srgbClr val="011480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return true</a:t>
              </a:r>
              <a:r>
                <a:rPr b="0">
                  <a:solidFill>
                    <a:srgbClr val="000000"/>
                  </a:solidFill>
                </a:rPr>
                <a:t>;</a:t>
              </a:r>
            </a:p>
          </p:txBody>
        </p:sp>
        <p:pic>
          <p:nvPicPr>
            <p:cNvPr id="523" name="this.name = 'awsPlaybox';… this.name = 'awsPlaybox';&#10;this.applicationTimeout = CreateTimeSpan(0, 0, 15, 0);&#10;this.sessionManagement = false;&#10;this.datasource = 'my-cf-datasource';   /* added for Pinpoint */&#10;&#10;.&#10;.&#10;.&#10;&#10;// Pinpoint Project ID -- this is the Pinpoint Project ID in your AWS account, under Pinpoint -&gt; All Projects&#10;application.pinpointProjectID = &quot;1234567890&quot;;   /* added for Pinpoint */&#10;&#10;return true;" descr="this.name = 'awsPlaybox';… this.name = 'awsPlaybox';this.applicationTimeout = CreateTimeSpan(0, 0, 15, 0);this.sessionManagement = false;this.datasource = 'my-cf-datasource';   /* added for Pinpoint */...// Pinpoint Project ID -- this is the Pinpoint Project ID in your AWS account, under Pinpoint -&gt; All Projectsapplication.pinpointProjectID = &quot;1234567890&quot;;   /* added for Pinpoint */return true;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616392" cy="6352542"/>
            </a:xfrm>
            <a:prstGeom prst="rect">
              <a:avLst/>
            </a:prstGeom>
            <a:effectLst/>
          </p:spPr>
        </p:pic>
      </p:grpSp>
      <p:sp>
        <p:nvSpPr>
          <p:cNvPr id="526" name="application.cfc - add pinpoint code below"/>
          <p:cNvSpPr txBox="1"/>
          <p:nvPr/>
        </p:nvSpPr>
        <p:spPr>
          <a:xfrm>
            <a:off x="2041878" y="121511"/>
            <a:ext cx="785915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5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application.cfc - add pinpoint code below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9" name="How do I create the database tables used to minimize AWS costs?"/>
          <p:cNvSpPr txBox="1"/>
          <p:nvPr/>
        </p:nvSpPr>
        <p:spPr>
          <a:xfrm>
            <a:off x="498209" y="410227"/>
            <a:ext cx="1051352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b="1" spc="187" sz="35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How do I create the database tables used to minimize AWS costs?</a:t>
            </a:r>
          </a:p>
        </p:txBody>
      </p:sp>
      <p:sp>
        <p:nvSpPr>
          <p:cNvPr id="530" name="In the new /pinpoint directory, there is a file called pinpoint.sql, which has the script to create the 3 tables used in the code. Run this in your database."/>
          <p:cNvSpPr txBox="1"/>
          <p:nvPr/>
        </p:nvSpPr>
        <p:spPr>
          <a:xfrm>
            <a:off x="2118411" y="1721996"/>
            <a:ext cx="7955178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0526" indent="-200526">
              <a:buSzPct val="60000"/>
              <a:buBlip>
                <a:blip r:embed="rId2"/>
              </a:buBlip>
              <a:defRPr sz="24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In the new </a:t>
            </a:r>
            <a:r>
              <a:rPr b="1"/>
              <a:t>/pinpoint</a:t>
            </a:r>
            <a:r>
              <a:t> directory, there is a file called </a:t>
            </a:r>
            <a:r>
              <a:rPr b="1"/>
              <a:t>pinpoint.sql</a:t>
            </a:r>
            <a:r>
              <a:t>, which has the script to create the 3 tables used in the code. Run this in your database.</a:t>
            </a:r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6396" y="3071866"/>
            <a:ext cx="5419208" cy="3048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36" name="&lt;cfset local.NumberValidateRequest =…"/>
          <p:cNvGrpSpPr/>
          <p:nvPr/>
        </p:nvGrpSpPr>
        <p:grpSpPr>
          <a:xfrm>
            <a:off x="-336742" y="128454"/>
            <a:ext cx="12865483" cy="6352541"/>
            <a:chOff x="0" y="0"/>
            <a:chExt cx="12865482" cy="6352540"/>
          </a:xfrm>
        </p:grpSpPr>
        <p:sp>
          <p:nvSpPr>
            <p:cNvPr id="535" name="&lt;cfset local.NumberValidateRequest =…"/>
            <p:cNvSpPr txBox="1"/>
            <p:nvPr/>
          </p:nvSpPr>
          <p:spPr>
            <a:xfrm>
              <a:off x="914399" y="876299"/>
              <a:ext cx="11138284" cy="4688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NumberValidateRequest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‘com.amazonaws.services.pinpoint.model.NumberValidateRequest’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.withPhoneNumber(</a:t>
              </a:r>
              <a:r>
                <a:rPr>
                  <a:solidFill>
                    <a:srgbClr val="011480"/>
                  </a:solidFill>
                </a:rPr>
                <a:t>arguments</a:t>
              </a:r>
              <a:r>
                <a:rPr b="0">
                  <a:solidFill>
                    <a:srgbClr val="000000"/>
                  </a:solidFill>
                </a:rPr>
                <a:t>.phone)&gt;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endParaRPr b="0">
                <a:solidFill>
                  <a:srgbClr val="000000"/>
                </a:solidFill>
              </a:endParaRPr>
            </a:p>
            <a:p>
              <a:pPr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PhoneNumberValidateRequest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‘com.amazonaws.services.pinpoint.model.PhoneNumberValidateRequest'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.withNumberValidateRequest(</a:t>
              </a:r>
              <a:r>
                <a:rPr>
                  <a:solidFill>
                    <a:srgbClr val="011480"/>
                  </a:solidFill>
                </a:rPr>
                <a:t>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NumberValidateRequest</a:t>
              </a:r>
              <a:r>
                <a:rPr b="0">
                  <a:solidFill>
                    <a:srgbClr val="000000"/>
                  </a:solidFill>
                </a:rPr>
                <a:t>)&gt;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defRPr b="1" sz="20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endParaRPr b="0">
                <a:solidFill>
                  <a:srgbClr val="000000"/>
                </a:solidFill>
              </a:endParaR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t>&lt;</a:t>
              </a:r>
              <a:r>
                <a:rPr b="1">
                  <a:solidFill>
                    <a:srgbClr val="011480"/>
                  </a:solidFill>
                </a:rPr>
                <a:t>cfset local</a:t>
              </a:r>
              <a:r>
                <a:t>.pinpoint = </a:t>
              </a:r>
            </a:p>
            <a:p>
              <a:pPr lvl="2" indent="457200"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rgbClr val="011480"/>
                  </a:solidFill>
                </a:rPr>
                <a:t>application</a:t>
              </a:r>
              <a:r>
                <a:t>.awsServiceFactory.createServiceObject(</a:t>
              </a:r>
              <a:r>
                <a:rPr b="1">
                  <a:solidFill>
                    <a:srgbClr val="018001"/>
                  </a:solidFill>
                </a:rPr>
                <a:t>'pinpoint'</a:t>
              </a:r>
              <a:r>
                <a:t>)&gt;</a:t>
              </a: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</a:p>
            <a:p>
              <a:pPr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t>&lt;</a:t>
              </a:r>
              <a:r>
                <a:rPr b="1">
                  <a:solidFill>
                    <a:srgbClr val="011480"/>
                  </a:solidFill>
                </a:rPr>
                <a:t>cfset local</a:t>
              </a:r>
              <a:r>
                <a:t>.pinres =</a:t>
              </a:r>
            </a:p>
            <a:p>
              <a:pPr lvl="2" indent="457200" defTabSz="457200">
                <a:defRPr sz="2000"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rgbClr val="011480"/>
                  </a:solidFill>
                </a:rPr>
                <a:t>local</a:t>
              </a:r>
              <a:r>
                <a:t>.</a:t>
              </a:r>
              <a:r>
                <a:t>pinpoint.phoneNumberValidate</a:t>
              </a:r>
              <a:r>
                <a:t>(</a:t>
              </a:r>
              <a:r>
                <a:rPr b="1">
                  <a:solidFill>
                    <a:srgbClr val="011480"/>
                  </a:solidFill>
                </a:rPr>
                <a:t>local</a:t>
              </a:r>
              <a:r>
                <a:t>.</a:t>
              </a:r>
              <a:r>
                <a:t>PhoneNumberValidateRequest</a:t>
              </a:r>
              <a:r>
                <a:t>)&gt;</a:t>
              </a:r>
            </a:p>
          </p:txBody>
        </p:sp>
        <p:pic>
          <p:nvPicPr>
            <p:cNvPr id="534" name="&lt;cfset local.NumberValidateRequest =… &lt;cfset local.NumberValidateRequest = &#10;CreateObject('java', ‘com.amazonaws.services.pinpoint.model.NumberValidateRequest’)&#10;.withPhoneNumber(arguments.phone)&gt;&#10;&#10;&lt;cfset local.PhoneNumberValidateRequest = &#10;CreateObject('java', ‘com.amazonaws.services.pinpoint.model.PhoneNumberValidateRequest')&#10;.withNumberValidateRequest(local.NumberValidateRequest)&gt;&#10;&#10;&lt;cfset local.pinpoint = &#10;application.awsServiceFactory.createServiceObject('pinpoint')&gt;&#10;&#10;&lt;cfset local.pinres =&#10;local.pinpoint.phoneNumberValidate(local.PhoneNumberValidateRequest)&gt;" descr="&lt;cfset local.NumberValidateRequest =… &lt;cfset local.NumberValidateRequest = CreateObject('java', ‘com.amazonaws.services.pinpoint.model.NumberValidateRequest’).withPhoneNumber(arguments.phone)&gt;&lt;cfset local.PhoneNumberValidateRequest = CreateObject('java', ‘com.amazonaws.services.pinpoint.model.PhoneNumberValidateRequest').withNumberValidateRequest(local.NumberValidateRequest)&gt;&lt;cfset local.pinpoint = application.awsServiceFactory.createServiceObject('pinpoint')&gt;&lt;cfset local.pinres =local.pinpoint.phoneNumberValidate(local.PhoneNumberValidateRequest)&gt;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2865484" cy="6352542"/>
            </a:xfrm>
            <a:prstGeom prst="rect">
              <a:avLst/>
            </a:prstGeom>
            <a:effectLst/>
          </p:spPr>
        </p:pic>
      </p:grpSp>
      <p:sp>
        <p:nvSpPr>
          <p:cNvPr id="537" name="Validate phone number using AWS Pinpoint"/>
          <p:cNvSpPr txBox="1"/>
          <p:nvPr/>
        </p:nvSpPr>
        <p:spPr>
          <a:xfrm>
            <a:off x="1974795" y="137551"/>
            <a:ext cx="824241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5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Validate phone number using AWS Pinpoint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4575" y="100077"/>
            <a:ext cx="4353430" cy="2277179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2689" y="682157"/>
            <a:ext cx="2283116" cy="1113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1820" y="577532"/>
            <a:ext cx="1989124" cy="155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12134" y="2466893"/>
            <a:ext cx="6108495" cy="3255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&lt;cfset local.smsMessage =…"/>
          <p:cNvGrpSpPr/>
          <p:nvPr/>
        </p:nvGrpSpPr>
        <p:grpSpPr>
          <a:xfrm>
            <a:off x="-234555" y="-72725"/>
            <a:ext cx="12661111" cy="6946901"/>
            <a:chOff x="0" y="0"/>
            <a:chExt cx="12661110" cy="6946900"/>
          </a:xfrm>
        </p:grpSpPr>
        <p:sp>
          <p:nvSpPr>
            <p:cNvPr id="540" name="&lt;cfset local.smsMessage =…"/>
            <p:cNvSpPr txBox="1"/>
            <p:nvPr/>
          </p:nvSpPr>
          <p:spPr>
            <a:xfrm>
              <a:off x="914400" y="876299"/>
              <a:ext cx="10933911" cy="5283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smsMessage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‘com.amazonaws.services.pinpoint.model.SMSMessage’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.withBody(</a:t>
              </a:r>
              <a:r>
                <a:rPr>
                  <a:solidFill>
                    <a:srgbClr val="011480"/>
                  </a:solidFill>
                </a:rPr>
                <a:t>arguments</a:t>
              </a:r>
              <a:r>
                <a:rPr b="0">
                  <a:solidFill>
                    <a:srgbClr val="000000"/>
                  </a:solidFill>
                </a:rPr>
                <a:t>.messageBody)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.withMessageType(</a:t>
              </a:r>
              <a:r>
                <a:t>'TRANSACTIONAL'</a:t>
              </a:r>
              <a:r>
                <a:rPr b="0">
                  <a:solidFill>
                    <a:srgbClr val="000000"/>
                  </a:solidFill>
                </a:rPr>
                <a:t>)&gt;</a:t>
              </a:r>
              <a:br>
                <a:rPr b="0">
                  <a:solidFill>
                    <a:srgbClr val="000000"/>
                  </a:solidFill>
                </a:rPr>
              </a:br>
              <a:endParaRPr b="0">
                <a:solidFill>
                  <a:srgbClr val="000000"/>
                </a:solidFill>
              </a:endParaRPr>
            </a:p>
            <a:p>
              <a:pPr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directMessageConfiguration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‘com.amazonaws.services.pinpoint.model.DirectMessageConfiguration'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.withSMSMessage(</a:t>
              </a:r>
              <a:r>
                <a:rPr>
                  <a:solidFill>
                    <a:srgbClr val="011480"/>
                  </a:solidFill>
                </a:rPr>
                <a:t>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smsMessage</a:t>
              </a:r>
              <a:r>
                <a:rPr b="0">
                  <a:solidFill>
                    <a:srgbClr val="000000"/>
                  </a:solidFill>
                </a:rPr>
                <a:t>)&gt;</a:t>
              </a:r>
              <a:br>
                <a:rPr b="0">
                  <a:solidFill>
                    <a:srgbClr val="000000"/>
                  </a:solidFill>
                </a:rPr>
              </a:br>
              <a:endParaRPr b="0">
                <a:solidFill>
                  <a:srgbClr val="000000"/>
                </a:solidFill>
              </a:endParaRPr>
            </a:p>
            <a:p>
              <a:pPr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messageRequest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‘com.amazonaws.services.pinpoint.model.MessageRequest'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.withMessageConfiguration(</a:t>
              </a:r>
              <a:r>
                <a:rPr>
                  <a:solidFill>
                    <a:srgbClr val="011480"/>
                  </a:solidFill>
                </a:rPr>
                <a:t>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directMessageConfiguration</a:t>
              </a:r>
              <a:r>
                <a:rPr b="0">
                  <a:solidFill>
                    <a:srgbClr val="000000"/>
                  </a:solidFill>
                </a:rPr>
                <a:t>)&gt;</a:t>
              </a:r>
              <a:br>
                <a:rPr b="0">
                  <a:solidFill>
                    <a:srgbClr val="000000"/>
                  </a:solidFill>
                </a:rPr>
              </a:br>
              <a:endParaRPr b="0">
                <a:solidFill>
                  <a:srgbClr val="000000"/>
                </a:solidFill>
              </a:endParaRPr>
            </a:p>
            <a:p>
              <a:pPr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addressConfiguration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‘com.amazonaws.services.pinpoint.model.AddressConfiguration'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.withBodyOverride(</a:t>
              </a:r>
              <a:r>
                <a:rPr>
                  <a:solidFill>
                    <a:srgbClr val="011480"/>
                  </a:solidFill>
                </a:rPr>
                <a:t>arguments</a:t>
              </a:r>
              <a:r>
                <a:rPr b="0">
                  <a:solidFill>
                    <a:srgbClr val="000000"/>
                  </a:solidFill>
                </a:rPr>
                <a:t>.messageBody)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.withChannelType(</a:t>
              </a:r>
              <a:r>
                <a:t>'SMS'</a:t>
              </a:r>
              <a:r>
                <a:rPr b="0">
                  <a:solidFill>
                    <a:srgbClr val="000000"/>
                  </a:solidFill>
                </a:rPr>
                <a:t>)&gt;</a:t>
              </a:r>
              <a:br>
                <a:rPr b="0">
                  <a:solidFill>
                    <a:srgbClr val="000000"/>
                  </a:solidFill>
                </a:rPr>
              </a:br>
              <a:endParaRPr b="0">
                <a:solidFill>
                  <a:srgbClr val="000000"/>
                </a:solidFill>
              </a:endParaRPr>
            </a:p>
            <a:p>
              <a:pPr defTabSz="457200">
                <a:lnSpc>
                  <a:spcPct val="90000"/>
                </a:lnSpc>
                <a:defRPr sz="1500">
                  <a:latin typeface="Menlo"/>
                  <a:ea typeface="Menlo"/>
                  <a:cs typeface="Menlo"/>
                  <a:sym typeface="Menlo"/>
                </a:defRPr>
              </a:pPr>
              <a:r>
                <a:t>&lt;</a:t>
              </a:r>
              <a:r>
                <a:rPr b="1">
                  <a:solidFill>
                    <a:srgbClr val="011480"/>
                  </a:solidFill>
                </a:rPr>
                <a:t>cfset local</a:t>
              </a:r>
              <a:r>
                <a:t>.</a:t>
              </a:r>
              <a:r>
                <a:t>messageRequest</a:t>
              </a:r>
              <a:r>
                <a:t>.addAddressesEntry(</a:t>
              </a:r>
              <a:r>
                <a:rPr b="1">
                  <a:solidFill>
                    <a:srgbClr val="011480"/>
                  </a:solidFill>
                </a:rPr>
                <a:t>arguments</a:t>
              </a:r>
              <a:r>
                <a:t>.phone, </a:t>
              </a:r>
              <a:r>
                <a:rPr b="1">
                  <a:solidFill>
                    <a:srgbClr val="011480"/>
                  </a:solidFill>
                </a:rPr>
                <a:t>local</a:t>
              </a:r>
              <a:r>
                <a:t>.</a:t>
              </a:r>
              <a:r>
                <a:t>addressConfiguration</a:t>
              </a:r>
              <a:r>
                <a:t>)&gt;</a:t>
              </a:r>
            </a:p>
            <a:p>
              <a:pPr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&lt;</a:t>
              </a:r>
              <a:r>
                <a:rPr>
                  <a:solidFill>
                    <a:srgbClr val="011480"/>
                  </a:solidFill>
                </a:rPr>
                <a:t>cfset local</a:t>
              </a:r>
              <a:r>
                <a:rPr b="0">
                  <a:solidFill>
                    <a:srgbClr val="000000"/>
                  </a:solidFill>
                </a:rPr>
                <a:t>.</a:t>
              </a:r>
              <a:r>
                <a:rPr b="0">
                  <a:solidFill>
                    <a:srgbClr val="000000"/>
                  </a:solidFill>
                </a:rPr>
                <a:t>sendMessagesRequest</a:t>
              </a:r>
              <a:r>
                <a:rPr b="0">
                  <a:solidFill>
                    <a:srgbClr val="000000"/>
                  </a:solidFill>
                </a:rPr>
                <a:t> = 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CreateObject(</a:t>
              </a:r>
              <a:r>
                <a:t>'java'</a:t>
              </a:r>
              <a:r>
                <a:rPr b="0">
                  <a:solidFill>
                    <a:srgbClr val="000000"/>
                  </a:solidFill>
                </a:rPr>
                <a:t>, </a:t>
              </a:r>
              <a:r>
                <a:t>‘com.amazonaws.services.pinpoint.model.SendMessagesRequest'</a:t>
              </a:r>
              <a:r>
                <a:rPr b="0">
                  <a:solidFill>
                    <a:srgbClr val="000000"/>
                  </a:solidFill>
                </a:rPr>
                <a:t>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.withApplicationId(</a:t>
              </a:r>
              <a:r>
                <a:rPr>
                  <a:solidFill>
                    <a:srgbClr val="011480"/>
                  </a:solidFill>
                </a:rPr>
                <a:t>application</a:t>
              </a:r>
              <a:r>
                <a:rPr b="0">
                  <a:solidFill>
                    <a:srgbClr val="000000"/>
                  </a:solidFill>
                </a:rPr>
                <a:t>.pinpointProjectID)</a:t>
              </a:r>
              <a:endParaRPr b="0">
                <a:solidFill>
                  <a:srgbClr val="000000"/>
                </a:solidFill>
              </a:endParaRPr>
            </a:p>
            <a:p>
              <a:pPr lvl="2" indent="457200" defTabSz="457200">
                <a:lnSpc>
                  <a:spcPct val="90000"/>
                </a:lnSpc>
                <a:defRPr b="1" sz="1500">
                  <a:solidFill>
                    <a:srgbClr val="018001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0">
                  <a:solidFill>
                    <a:srgbClr val="000000"/>
                  </a:solidFill>
                </a:rPr>
                <a:t>.withMessageRequest(</a:t>
              </a:r>
              <a:r>
                <a:rPr>
                  <a:solidFill>
                    <a:srgbClr val="011480"/>
                  </a:solidFill>
                </a:rPr>
                <a:t>local</a:t>
              </a:r>
              <a:r>
                <a:rPr b="0">
                  <a:solidFill>
                    <a:srgbClr val="000000"/>
                  </a:solidFill>
                </a:rPr>
                <a:t>.messageRequest)&gt;</a:t>
              </a:r>
            </a:p>
            <a:p>
              <a:pPr defTabSz="457200">
                <a:lnSpc>
                  <a:spcPct val="90000"/>
                </a:lnSpc>
                <a:defRPr sz="1500">
                  <a:latin typeface="Menlo"/>
                  <a:ea typeface="Menlo"/>
                  <a:cs typeface="Menlo"/>
                  <a:sym typeface="Menlo"/>
                </a:defRPr>
              </a:pPr>
              <a:r>
                <a:t>&lt;</a:t>
              </a:r>
              <a:r>
                <a:rPr b="1">
                  <a:solidFill>
                    <a:srgbClr val="011480"/>
                  </a:solidFill>
                </a:rPr>
                <a:t>cfset local</a:t>
              </a:r>
              <a:r>
                <a:t>.pinpoint = </a:t>
              </a:r>
              <a:r>
                <a:rPr b="1">
                  <a:solidFill>
                    <a:srgbClr val="011480"/>
                  </a:solidFill>
                </a:rPr>
                <a:t>application</a:t>
              </a:r>
              <a:r>
                <a:t>.awsServiceFactory.createServiceObject(</a:t>
              </a:r>
              <a:r>
                <a:rPr b="1">
                  <a:solidFill>
                    <a:srgbClr val="018001"/>
                  </a:solidFill>
                </a:rPr>
                <a:t>'pinpoint'</a:t>
              </a:r>
              <a:r>
                <a:t>) /&gt;</a:t>
              </a:r>
            </a:p>
            <a:p>
              <a:pPr defTabSz="457200">
                <a:defRPr sz="1500">
                  <a:latin typeface="Menlo"/>
                  <a:ea typeface="Menlo"/>
                  <a:cs typeface="Menlo"/>
                  <a:sym typeface="Menlo"/>
                </a:defRPr>
              </a:pPr>
              <a:r>
                <a:t>&lt;</a:t>
              </a:r>
              <a:r>
                <a:rPr b="1">
                  <a:solidFill>
                    <a:srgbClr val="011480"/>
                  </a:solidFill>
                </a:rPr>
                <a:t>cfset local</a:t>
              </a:r>
              <a:r>
                <a:t>.pinres = </a:t>
              </a:r>
              <a:r>
                <a:rPr b="1">
                  <a:solidFill>
                    <a:srgbClr val="011480"/>
                  </a:solidFill>
                </a:rPr>
                <a:t>local</a:t>
              </a:r>
              <a:r>
                <a:t>.</a:t>
              </a:r>
              <a:r>
                <a:t>pinpoint.sendMessages</a:t>
              </a:r>
              <a:r>
                <a:t>(</a:t>
              </a:r>
              <a:r>
                <a:rPr b="1">
                  <a:solidFill>
                    <a:srgbClr val="011480"/>
                  </a:solidFill>
                </a:rPr>
                <a:t>local</a:t>
              </a:r>
              <a:r>
                <a:t>.</a:t>
              </a:r>
              <a:r>
                <a:t>sendMessagesRequest</a:t>
              </a:r>
              <a:r>
                <a:t>)&gt;</a:t>
              </a:r>
            </a:p>
          </p:txBody>
        </p:sp>
        <p:pic>
          <p:nvPicPr>
            <p:cNvPr id="539" name="&lt;cfset local.smsMessage =… &lt;cfset local.smsMessage = &#10;CreateObject('java', ‘com.amazonaws.services.pinpoint.model.SMSMessage’)&#10;.withBody(arguments.messageBody)&#10;.withMessageType('TRANSACTIONAL')&gt; &#10;&lt;cfset local.directMessageConfiguration = &#10;CreateObject('java', ‘com.amazonaws.services.pinpoint.model.DirectMessageConfiguration')&#10;.withSMSMessage(local.smsMessage)&gt; &#10;&lt;cfset local.messageRequest = &#10;CreateObject('java', ‘com.amazonaws.services.pinpoint.model.MessageRequest')&#10;.withMessageConfiguration(local.directMessageConfiguration)&gt; &#10;&lt;cfset local.addressConfiguration = &#10;CreateObject('java', ‘com.amazonaws.services.pinpoint.model.AddressConfiguration')&#10;.withBodyOverride(arguments.messageBody)&#10;.withChannelType('SMS')&gt; &#10;&lt;cfset local.messageRequest.addAddressesEntry(arguments.phone, local.addressConfiguration)&gt;&#10;&lt;cfset local.sendMessagesRequest = &#10;CreateObject('java', ‘com.amazonaws.services.pinpoint.model.SendMessagesRequest')&#10;.withApplicationId(application.pinpointProjectID)&#10;.withMessageRequest(local.messageRequest)&gt;&#10;&lt;cfset local.pinpoint = application.awsServiceFactory.createServiceObject('pinpoint') /&gt;&#10;&lt;cfset local.pinres = local.pinpoint.sendMessages(local.sendMessagesRequest)&gt;" descr="&lt;cfset local.smsMessage =… &lt;cfset local.smsMessage = CreateObject('java', ‘com.amazonaws.services.pinpoint.model.SMSMessage’).withBody(arguments.messageBody).withMessageType('TRANSACTIONAL')&gt; &lt;cfset local.directMessageConfiguration = CreateObject('java', ‘com.amazonaws.services.pinpoint.model.DirectMessageConfiguration').withSMSMessage(local.smsMessage)&gt; &lt;cfset local.messageRequest = CreateObject('java', ‘com.amazonaws.services.pinpoint.model.MessageRequest').withMessageConfiguration(local.directMessageConfiguration)&gt; &lt;cfset local.addressConfiguration = CreateObject('java', ‘com.amazonaws.services.pinpoint.model.AddressConfiguration').withBodyOverride(arguments.messageBody).withChannelType('SMS')&gt; &lt;cfset local.messageRequest.addAddressesEntry(arguments.phone, local.addressConfiguration)&gt;&lt;cfset local.sendMessagesRequest = CreateObject('java', ‘com.amazonaws.services.pinpoint.model.SendMessagesRequest').withApplicationId(application.pinpointProjectID).withMessageRequest(local.messageRequest)&gt;&lt;cfset local.pinpoint = application.awsServiceFactory.createServiceObject('pinpoint') /&gt;&lt;cfset local.pinres = local.pinpoint.sendMessages(local.sendMessagesRequest)&gt;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661111" cy="6946901"/>
            </a:xfrm>
            <a:prstGeom prst="rect">
              <a:avLst/>
            </a:prstGeom>
            <a:effectLst/>
          </p:spPr>
        </p:pic>
      </p:grpSp>
      <p:sp>
        <p:nvSpPr>
          <p:cNvPr id="542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3" name="Send Text Message using AWS Pinpoint"/>
          <p:cNvSpPr txBox="1"/>
          <p:nvPr/>
        </p:nvSpPr>
        <p:spPr>
          <a:xfrm>
            <a:off x="1974795" y="48651"/>
            <a:ext cx="752793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50"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Send Text Message using AWS Pinpoint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Box 6"/>
          <p:cNvSpPr txBox="1"/>
          <p:nvPr>
            <p:ph type="sldNum" sz="quarter" idx="2"/>
          </p:nvPr>
        </p:nvSpPr>
        <p:spPr>
          <a:xfrm>
            <a:off x="10984218" y="6367512"/>
            <a:ext cx="329367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6" name="Title 2"/>
          <p:cNvSpPr txBox="1"/>
          <p:nvPr>
            <p:ph type="title"/>
          </p:nvPr>
        </p:nvSpPr>
        <p:spPr>
          <a:xfrm>
            <a:off x="1039451" y="322569"/>
            <a:ext cx="10113098" cy="766565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b="1" spc="115" sz="37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Some wrappers to make things easier</a:t>
            </a:r>
          </a:p>
        </p:txBody>
      </p:sp>
      <p:sp>
        <p:nvSpPr>
          <p:cNvPr id="547" name="awsValidatePhone - Validate a number with Pinpoint. Results are stored in table SMSValidateLog.…"/>
          <p:cNvSpPr txBox="1"/>
          <p:nvPr/>
        </p:nvSpPr>
        <p:spPr>
          <a:xfrm>
            <a:off x="1337131" y="1587499"/>
            <a:ext cx="9517738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0789" indent="-300789" defTabSz="825500">
              <a:spcBef>
                <a:spcPts val="1500"/>
              </a:spcBef>
              <a:buSzPct val="60000"/>
              <a:buBlip>
                <a:blip r:embed="rId3"/>
              </a:buBlip>
              <a:defRPr sz="3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awsValidatePhone</a:t>
            </a:r>
            <a:r>
              <a:t> - Validate a number with Pinpoint. Results are stored in table SMSValidateLog.</a:t>
            </a:r>
          </a:p>
          <a:p>
            <a:pPr marL="300789" indent="-300789" defTabSz="825500">
              <a:spcBef>
                <a:spcPts val="1500"/>
              </a:spcBef>
              <a:buSzPct val="60000"/>
              <a:buBlip>
                <a:blip r:embed="rId3"/>
              </a:buBlip>
              <a:defRPr sz="3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awsSendSMS</a:t>
            </a:r>
            <a:r>
              <a:t> - Send a text message with Pinpoint. Results are stored in table SMSSendLog.</a:t>
            </a:r>
          </a:p>
          <a:p>
            <a:pPr marL="300789" indent="-300789" defTabSz="825500">
              <a:spcBef>
                <a:spcPts val="1500"/>
              </a:spcBef>
              <a:buSzPct val="60000"/>
              <a:buBlip>
                <a:blip r:embed="rId3"/>
              </a:buBlip>
              <a:defRPr sz="3000"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 b="1"/>
              <a:t>SMSCheck</a:t>
            </a:r>
            <a:r>
              <a:t> - Checks the DB to see if the number was already validated, otherwise, </a:t>
            </a:r>
            <a:r>
              <a:rPr b="1"/>
              <a:t>awsValidatePhone</a:t>
            </a:r>
            <a:r>
              <a:t> is called and DB is updated with results.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894" y="3894028"/>
            <a:ext cx="220176" cy="26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499" y="3016078"/>
            <a:ext cx="256872" cy="236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882" y="2104054"/>
            <a:ext cx="280224" cy="276888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Greg Stanley…"/>
          <p:cNvSpPr txBox="1"/>
          <p:nvPr/>
        </p:nvSpPr>
        <p:spPr>
          <a:xfrm>
            <a:off x="6152633" y="4483039"/>
            <a:ext cx="5497288" cy="100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Greg Stanley</a:t>
            </a:r>
          </a:p>
          <a:p>
            <a:pPr algn="ctr">
              <a:defRPr b="1"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5" invalidUrl="" action="" tgtFrame="" tooltip="" history="1" highlightClick="0" endSnd="0"/>
              </a:rPr>
              <a:t>gregstanley1@gmail.com</a:t>
            </a:r>
          </a:p>
          <a:p>
            <a:pPr algn="ctr">
              <a:defRPr b="1" sz="20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0"/>
              <a:t>Twitter: </a:t>
            </a:r>
            <a:r>
              <a:t>gregstanley1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3209" y="333202"/>
            <a:ext cx="3996136" cy="4149833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Presentation Slides and Demo Code will be available for download here:…"/>
          <p:cNvSpPr txBox="1"/>
          <p:nvPr/>
        </p:nvSpPr>
        <p:spPr>
          <a:xfrm>
            <a:off x="810876" y="5660138"/>
            <a:ext cx="10570248" cy="72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/>
              <a:t>Presentation Slides</a:t>
            </a:r>
            <a:r>
              <a:t> and </a:t>
            </a:r>
            <a:r>
              <a:rPr b="1"/>
              <a:t>Demo Code</a:t>
            </a:r>
            <a:r>
              <a:t> will be available for </a:t>
            </a:r>
            <a:r>
              <a:rPr b="1"/>
              <a:t>download</a:t>
            </a:r>
            <a:r>
              <a:t> here:</a:t>
            </a:r>
          </a:p>
          <a:p>
            <a:pPr algn="ctr" defTabSz="457200">
              <a:lnSpc>
                <a:spcPts val="3900"/>
              </a:lnSpc>
              <a:defRPr b="1" sz="2100" u="sng">
                <a:solidFill>
                  <a:srgbClr val="0000EE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7" invalidUrl="" action="" tgtFrame="" tooltip="" history="1" highlightClick="0" endSnd="0"/>
              </a:rPr>
              <a:t>gregstanley.com/pinpoint</a:t>
            </a:r>
          </a:p>
        </p:txBody>
      </p:sp>
      <p:sp>
        <p:nvSpPr>
          <p:cNvPr id="557" name="Content Placeholder 2"/>
          <p:cNvSpPr txBox="1"/>
          <p:nvPr>
            <p:ph type="body" sz="half" idx="1"/>
          </p:nvPr>
        </p:nvSpPr>
        <p:spPr>
          <a:xfrm>
            <a:off x="1013033" y="1001884"/>
            <a:ext cx="5623413" cy="426524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r>
              <a:t>Discover the next generation of Talent Management solutions:</a:t>
            </a:r>
          </a:p>
          <a:p>
            <a:pPr/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t>Employee Feedback Platform</a:t>
            </a: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8" invalidUrl="" action="" tgtFrame="" tooltip="" history="1" highlightClick="0" endSnd="0"/>
              </a:rPr>
              <a:t>www.TalentPulse.com</a:t>
            </a:r>
          </a:p>
          <a:p>
            <a:pPr marL="0" indent="0">
              <a:buSzTx/>
              <a:buNone/>
              <a:defRPr sz="1600"/>
            </a:pP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t>Exit Interview and Separation Management</a:t>
            </a: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9" invalidUrl="" action="" tgtFrame="" tooltip="" history="1" highlightClick="0" endSnd="0"/>
              </a:rPr>
              <a:t>www.TalentPulse.com</a:t>
            </a:r>
          </a:p>
          <a:p>
            <a:pPr marL="0" indent="0">
              <a:buSzTx/>
              <a:buNone/>
              <a:defRPr sz="1600"/>
            </a:pP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t>Employee Retention Strategies</a:t>
            </a: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10" invalidUrl="" action="" tgtFrame="" tooltip="" history="1" highlightClick="0" endSnd="0"/>
              </a:rPr>
              <a:t>www.Retensa.com</a:t>
            </a: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</a:p>
          <a:p>
            <a:pPr marL="0" indent="0" defTabSz="914400">
              <a:spcBef>
                <a:spcPts val="0"/>
              </a:spcBef>
              <a:buSzTx/>
              <a:buNone/>
              <a:defRPr b="1" sz="1600"/>
            </a:pPr>
            <a:r>
              <a:t>Want 10 Free Exit Interviews for your company?</a:t>
            </a:r>
            <a:br/>
            <a:r>
              <a:t>Visit </a:t>
            </a:r>
            <a:r>
              <a:rPr u="sng">
                <a:solidFill>
                  <a:srgbClr val="B7A2CE"/>
                </a:solidFill>
                <a:uFill>
                  <a:solidFill>
                    <a:srgbClr val="B7A2CE"/>
                  </a:solidFill>
                </a:uFill>
                <a:hlinkClick r:id="rId11" invalidUrl="" action="" tgtFrame="" tooltip="" history="1" highlightClick="0" endSnd="0"/>
              </a:rPr>
              <a:t>retensa.com/event42</a:t>
            </a:r>
          </a:p>
        </p:txBody>
      </p:sp>
      <p:sp>
        <p:nvSpPr>
          <p:cNvPr id="558" name="Title 1"/>
          <p:cNvSpPr txBox="1"/>
          <p:nvPr>
            <p:ph type="title"/>
          </p:nvPr>
        </p:nvSpPr>
        <p:spPr>
          <a:xfrm>
            <a:off x="1196519" y="7639"/>
            <a:ext cx="3671759" cy="1100960"/>
          </a:xfrm>
          <a:prstGeom prst="rect">
            <a:avLst/>
          </a:prstGeom>
        </p:spPr>
        <p:txBody>
          <a:bodyPr/>
          <a:lstStyle>
            <a:lvl1pPr algn="ctr">
              <a:defRPr spc="100" sz="4000">
                <a:solidFill>
                  <a:srgbClr val="595959"/>
                </a:solidFill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9608" y="1997139"/>
            <a:ext cx="5472785" cy="2280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1776"/>
            <a:ext cx="12192000" cy="6371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52670" b="9912"/>
          <a:stretch>
            <a:fillRect/>
          </a:stretch>
        </p:blipFill>
        <p:spPr>
          <a:xfrm>
            <a:off x="-26895" y="8141"/>
            <a:ext cx="5682107" cy="625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5786" y="1770593"/>
            <a:ext cx="7096185" cy="352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029" y="1767958"/>
            <a:ext cx="5298921" cy="35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Last generation of survey software"/>
          <p:cNvSpPr txBox="1"/>
          <p:nvPr/>
        </p:nvSpPr>
        <p:spPr>
          <a:xfrm>
            <a:off x="2308811" y="544480"/>
            <a:ext cx="757437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pc="171" sz="32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Last generation of survey software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1776"/>
            <a:ext cx="12192000" cy="6371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Box 6"/>
          <p:cNvSpPr txBox="1"/>
          <p:nvPr>
            <p:ph type="sldNum" sz="quarter" idx="2"/>
          </p:nvPr>
        </p:nvSpPr>
        <p:spPr>
          <a:xfrm>
            <a:off x="11096831" y="6367512"/>
            <a:ext cx="216754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99249"/>
            <a:ext cx="12192000" cy="6472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Retensa First Last">
  <a:themeElements>
    <a:clrScheme name="Retensa First La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3568"/>
      </a:accent1>
      <a:accent2>
        <a:srgbClr val="F7DB7A"/>
      </a:accent2>
      <a:accent3>
        <a:srgbClr val="D4D4D4"/>
      </a:accent3>
      <a:accent4>
        <a:srgbClr val="8569AE"/>
      </a:accent4>
      <a:accent5>
        <a:srgbClr val="C3D4EC"/>
      </a:accent5>
      <a:accent6>
        <a:srgbClr val="5F605F"/>
      </a:accent6>
      <a:hlink>
        <a:srgbClr val="0000FF"/>
      </a:hlink>
      <a:folHlink>
        <a:srgbClr val="FF00FF"/>
      </a:folHlink>
    </a:clrScheme>
    <a:fontScheme name="Retensa First La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Retensa First La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tensa First Last">
  <a:themeElements>
    <a:clrScheme name="Retensa First La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3568"/>
      </a:accent1>
      <a:accent2>
        <a:srgbClr val="F7DB7A"/>
      </a:accent2>
      <a:accent3>
        <a:srgbClr val="D4D4D4"/>
      </a:accent3>
      <a:accent4>
        <a:srgbClr val="8569AE"/>
      </a:accent4>
      <a:accent5>
        <a:srgbClr val="C3D4EC"/>
      </a:accent5>
      <a:accent6>
        <a:srgbClr val="5F605F"/>
      </a:accent6>
      <a:hlink>
        <a:srgbClr val="0000FF"/>
      </a:hlink>
      <a:folHlink>
        <a:srgbClr val="FF00FF"/>
      </a:folHlink>
    </a:clrScheme>
    <a:fontScheme name="Retensa First La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Retensa First La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